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5" r:id="rId1"/>
  </p:sldMasterIdLst>
  <p:notesMasterIdLst>
    <p:notesMasterId r:id="rId19"/>
  </p:notesMasterIdLst>
  <p:sldIdLst>
    <p:sldId id="256" r:id="rId2"/>
    <p:sldId id="1504" r:id="rId3"/>
    <p:sldId id="1489" r:id="rId4"/>
    <p:sldId id="533" r:id="rId5"/>
    <p:sldId id="1433" r:id="rId6"/>
    <p:sldId id="1490" r:id="rId7"/>
    <p:sldId id="534" r:id="rId8"/>
    <p:sldId id="311" r:id="rId9"/>
    <p:sldId id="1831" r:id="rId10"/>
    <p:sldId id="1833" r:id="rId11"/>
    <p:sldId id="1832" r:id="rId12"/>
    <p:sldId id="1830" r:id="rId13"/>
    <p:sldId id="260" r:id="rId14"/>
    <p:sldId id="1824" r:id="rId15"/>
    <p:sldId id="1446" r:id="rId16"/>
    <p:sldId id="1507" r:id="rId17"/>
    <p:sldId id="1840"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0FE09DA-25A7-427E-B41A-4CF50CF58B80}">
          <p14:sldIdLst>
            <p14:sldId id="256"/>
            <p14:sldId id="1504"/>
            <p14:sldId id="1489"/>
            <p14:sldId id="533"/>
            <p14:sldId id="1433"/>
            <p14:sldId id="1490"/>
            <p14:sldId id="534"/>
            <p14:sldId id="311"/>
            <p14:sldId id="1831"/>
            <p14:sldId id="1833"/>
            <p14:sldId id="1832"/>
            <p14:sldId id="1830"/>
          </p14:sldIdLst>
        </p14:section>
        <p14:section name="Untitled Section" id="{AE7F586B-F06D-47A6-BCAF-035F390475E2}">
          <p14:sldIdLst>
            <p14:sldId id="260"/>
            <p14:sldId id="1824"/>
            <p14:sldId id="1446"/>
            <p14:sldId id="1507"/>
            <p14:sldId id="184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6541" autoAdjust="0"/>
    <p:restoredTop sz="86385" autoAdjust="0"/>
  </p:normalViewPr>
  <p:slideViewPr>
    <p:cSldViewPr snapToGrid="0">
      <p:cViewPr varScale="1">
        <p:scale>
          <a:sx n="96" d="100"/>
          <a:sy n="96" d="100"/>
        </p:scale>
        <p:origin x="486" y="90"/>
      </p:cViewPr>
      <p:guideLst/>
    </p:cSldViewPr>
  </p:slideViewPr>
  <p:outlineViewPr>
    <p:cViewPr>
      <p:scale>
        <a:sx n="33" d="100"/>
        <a:sy n="33" d="100"/>
      </p:scale>
      <p:origin x="0" y="-13020"/>
    </p:cViewPr>
  </p:outlineViewPr>
  <p:notesTextViewPr>
    <p:cViewPr>
      <p:scale>
        <a:sx n="1" d="1"/>
        <a:sy n="1" d="1"/>
      </p:scale>
      <p:origin x="0" y="0"/>
    </p:cViewPr>
  </p:notesTextViewPr>
  <p:sorterViewPr>
    <p:cViewPr>
      <p:scale>
        <a:sx n="100" d="100"/>
        <a:sy n="100" d="100"/>
      </p:scale>
      <p:origin x="0" y="-369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3.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0FF39A-BC28-4BF2-97F7-97CA31C06BFE}" type="datetimeFigureOut">
              <a:rPr lang="en-US" smtClean="0"/>
              <a:t>12/16/2022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F8E70B-B148-40AF-961A-94E17AAB2EAF}" type="slidenum">
              <a:rPr lang="en-US" smtClean="0"/>
              <a:t>‹#›</a:t>
            </a:fld>
            <a:endParaRPr lang="en-US"/>
          </a:p>
        </p:txBody>
      </p:sp>
    </p:spTree>
    <p:extLst>
      <p:ext uri="{BB962C8B-B14F-4D97-AF65-F5344CB8AC3E}">
        <p14:creationId xmlns:p14="http://schemas.microsoft.com/office/powerpoint/2010/main" val="3531552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F8E70B-B148-40AF-961A-94E17AAB2EAF}" type="slidenum">
              <a:rPr lang="en-US" smtClean="0"/>
              <a:t>1</a:t>
            </a:fld>
            <a:endParaRPr lang="en-US"/>
          </a:p>
        </p:txBody>
      </p:sp>
    </p:spTree>
    <p:extLst>
      <p:ext uri="{BB962C8B-B14F-4D97-AF65-F5344CB8AC3E}">
        <p14:creationId xmlns:p14="http://schemas.microsoft.com/office/powerpoint/2010/main" val="18745614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F8E70B-B148-40AF-961A-94E17AAB2EAF}" type="slidenum">
              <a:rPr lang="en-US" smtClean="0"/>
              <a:t>17</a:t>
            </a:fld>
            <a:endParaRPr lang="en-US"/>
          </a:p>
        </p:txBody>
      </p:sp>
    </p:spTree>
    <p:extLst>
      <p:ext uri="{BB962C8B-B14F-4D97-AF65-F5344CB8AC3E}">
        <p14:creationId xmlns:p14="http://schemas.microsoft.com/office/powerpoint/2010/main" val="28977436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28194FC-DEC1-6B42-BE8E-AED5B4B5A5FA}" type="slidenum">
              <a:rPr lang="en-US"/>
              <a:pPr/>
              <a:t>4</a:t>
            </a:fld>
            <a:endParaRPr lang="en-US"/>
          </a:p>
        </p:txBody>
      </p:sp>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406338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28194FC-DEC1-6B42-BE8E-AED5B4B5A5FA}" type="slidenum">
              <a:rPr lang="en-US"/>
              <a:pPr/>
              <a:t>7</a:t>
            </a:fld>
            <a:endParaRPr lang="en-US"/>
          </a:p>
        </p:txBody>
      </p:sp>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p:txBody>
          <a:bodyPr/>
          <a:lstStyle/>
          <a:p>
            <a:r>
              <a:rPr lang="en-US" dirty="0"/>
              <a:t>The point here is that we refer to violence as trauma</a:t>
            </a:r>
            <a:r>
              <a:rPr lang="mr-IN" dirty="0"/>
              <a:t>…</a:t>
            </a:r>
            <a:r>
              <a:rPr lang="en-CA" dirty="0"/>
              <a:t> this hiding people’s truth, people’s histories and refusing to acknowledge that</a:t>
            </a:r>
            <a:r>
              <a:rPr lang="en-CA" baseline="0" dirty="0"/>
              <a:t> the harm was done by someone</a:t>
            </a:r>
            <a:r>
              <a:rPr lang="mr-IN" baseline="0" dirty="0"/>
              <a:t>…</a:t>
            </a:r>
            <a:r>
              <a:rPr lang="en-CA" baseline="0" dirty="0"/>
              <a:t> a perpetrator</a:t>
            </a:r>
            <a:r>
              <a:rPr lang="mr-IN" baseline="0" dirty="0"/>
              <a:t>…</a:t>
            </a:r>
            <a:r>
              <a:rPr lang="en-CA" baseline="0" dirty="0"/>
              <a:t>  If someone is not held accountable, it is more likely that the victim will suffer through self-blame</a:t>
            </a:r>
            <a:endParaRPr lang="en-US" dirty="0"/>
          </a:p>
        </p:txBody>
      </p:sp>
    </p:spTree>
    <p:extLst>
      <p:ext uri="{BB962C8B-B14F-4D97-AF65-F5344CB8AC3E}">
        <p14:creationId xmlns:p14="http://schemas.microsoft.com/office/powerpoint/2010/main" val="20067349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3"/>
        <p:cNvGrpSpPr/>
        <p:nvPr/>
      </p:nvGrpSpPr>
      <p:grpSpPr>
        <a:xfrm>
          <a:off x="0" y="0"/>
          <a:ext cx="0" cy="0"/>
          <a:chOff x="0" y="0"/>
          <a:chExt cx="0" cy="0"/>
        </a:xfrm>
      </p:grpSpPr>
      <p:sp>
        <p:nvSpPr>
          <p:cNvPr id="464" name="Google Shape;464;p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65" name="Google Shape;465;p6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F8E70B-B148-40AF-961A-94E17AAB2EAF}" type="slidenum">
              <a:rPr lang="en-US" smtClean="0"/>
              <a:t>9</a:t>
            </a:fld>
            <a:endParaRPr lang="en-US"/>
          </a:p>
        </p:txBody>
      </p:sp>
    </p:spTree>
    <p:extLst>
      <p:ext uri="{BB962C8B-B14F-4D97-AF65-F5344CB8AC3E}">
        <p14:creationId xmlns:p14="http://schemas.microsoft.com/office/powerpoint/2010/main" val="33640384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28194FC-DEC1-6B42-BE8E-AED5B4B5A5FA}" type="slidenum">
              <a:rPr lang="en-US"/>
              <a:pPr/>
              <a:t>10</a:t>
            </a:fld>
            <a:endParaRPr lang="en-US"/>
          </a:p>
        </p:txBody>
      </p:sp>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14987053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F8E70B-B148-40AF-961A-94E17AAB2EAF}" type="slidenum">
              <a:rPr lang="en-US" smtClean="0"/>
              <a:t>11</a:t>
            </a:fld>
            <a:endParaRPr lang="en-US"/>
          </a:p>
        </p:txBody>
      </p:sp>
    </p:spTree>
    <p:extLst>
      <p:ext uri="{BB962C8B-B14F-4D97-AF65-F5344CB8AC3E}">
        <p14:creationId xmlns:p14="http://schemas.microsoft.com/office/powerpoint/2010/main" val="25224758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F8E70B-B148-40AF-961A-94E17AAB2EAF}" type="slidenum">
              <a:rPr lang="en-US" smtClean="0"/>
              <a:t>12</a:t>
            </a:fld>
            <a:endParaRPr lang="en-US"/>
          </a:p>
        </p:txBody>
      </p:sp>
    </p:spTree>
    <p:extLst>
      <p:ext uri="{BB962C8B-B14F-4D97-AF65-F5344CB8AC3E}">
        <p14:creationId xmlns:p14="http://schemas.microsoft.com/office/powerpoint/2010/main" val="9117163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299294E-3EAA-4A5E-B89D-1CBD33F94326}" type="slidenum">
              <a:rPr lang="en-US" smtClean="0"/>
              <a:t>16</a:t>
            </a:fld>
            <a:endParaRPr lang="en-US"/>
          </a:p>
        </p:txBody>
      </p:sp>
    </p:spTree>
    <p:extLst>
      <p:ext uri="{BB962C8B-B14F-4D97-AF65-F5344CB8AC3E}">
        <p14:creationId xmlns:p14="http://schemas.microsoft.com/office/powerpoint/2010/main" val="13167221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F289E9D-6683-48F9-9E7C-76F5F0AFCEB4}" type="datetimeFigureOut">
              <a:rPr lang="en-US" smtClean="0"/>
              <a:t>12/16/2022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53F562-CE61-449C-85D9-8B5684C1A161}" type="slidenum">
              <a:rPr lang="en-US" smtClean="0"/>
              <a:t>‹#›</a:t>
            </a:fld>
            <a:endParaRPr lang="en-US"/>
          </a:p>
        </p:txBody>
      </p:sp>
    </p:spTree>
    <p:extLst>
      <p:ext uri="{BB962C8B-B14F-4D97-AF65-F5344CB8AC3E}">
        <p14:creationId xmlns:p14="http://schemas.microsoft.com/office/powerpoint/2010/main" val="24489177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F289E9D-6683-48F9-9E7C-76F5F0AFCEB4}" type="datetimeFigureOut">
              <a:rPr lang="en-US" smtClean="0"/>
              <a:t>12/16/2022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53F562-CE61-449C-85D9-8B5684C1A161}" type="slidenum">
              <a:rPr lang="en-US" smtClean="0"/>
              <a:t>‹#›</a:t>
            </a:fld>
            <a:endParaRPr lang="en-US"/>
          </a:p>
        </p:txBody>
      </p:sp>
    </p:spTree>
    <p:extLst>
      <p:ext uri="{BB962C8B-B14F-4D97-AF65-F5344CB8AC3E}">
        <p14:creationId xmlns:p14="http://schemas.microsoft.com/office/powerpoint/2010/main" val="9555207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F289E9D-6683-48F9-9E7C-76F5F0AFCEB4}" type="datetimeFigureOut">
              <a:rPr lang="en-US" smtClean="0"/>
              <a:t>12/16/2022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53F562-CE61-449C-85D9-8B5684C1A161}" type="slidenum">
              <a:rPr lang="en-US" smtClean="0"/>
              <a:t>‹#›</a:t>
            </a:fld>
            <a:endParaRPr lang="en-US"/>
          </a:p>
        </p:txBody>
      </p:sp>
    </p:spTree>
    <p:extLst>
      <p:ext uri="{BB962C8B-B14F-4D97-AF65-F5344CB8AC3E}">
        <p14:creationId xmlns:p14="http://schemas.microsoft.com/office/powerpoint/2010/main" val="8570743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09601" y="277813"/>
            <a:ext cx="10972800" cy="1143000"/>
          </a:xfrm>
        </p:spPr>
        <p:txBody>
          <a:bodyPr/>
          <a:lstStyle/>
          <a:p>
            <a:r>
              <a:rPr lang="en-CA"/>
              <a:t>Click to edit Master title style</a:t>
            </a:r>
            <a:endParaRPr lang="en-US"/>
          </a:p>
        </p:txBody>
      </p:sp>
      <p:sp>
        <p:nvSpPr>
          <p:cNvPr id="3" name="Chart Placeholder 2"/>
          <p:cNvSpPr>
            <a:spLocks noGrp="1"/>
          </p:cNvSpPr>
          <p:nvPr>
            <p:ph type="chart" idx="1"/>
          </p:nvPr>
        </p:nvSpPr>
        <p:spPr>
          <a:xfrm>
            <a:off x="609601" y="1600202"/>
            <a:ext cx="10972800" cy="4530725"/>
          </a:xfrm>
        </p:spPr>
        <p:txBody>
          <a:bodyPr/>
          <a:lstStyle/>
          <a:p>
            <a:pPr lvl="0"/>
            <a:endParaRPr lang="en-US" noProof="0"/>
          </a:p>
        </p:txBody>
      </p:sp>
      <p:sp>
        <p:nvSpPr>
          <p:cNvPr id="4" name="Date Placeholder 3"/>
          <p:cNvSpPr>
            <a:spLocks noGrp="1"/>
          </p:cNvSpPr>
          <p:nvPr>
            <p:ph type="dt" sz="half" idx="10"/>
          </p:nvPr>
        </p:nvSpPr>
        <p:spPr>
          <a:xfrm>
            <a:off x="609600" y="6243638"/>
            <a:ext cx="2844800" cy="457200"/>
          </a:xfrm>
        </p:spPr>
        <p:txBody>
          <a:bodyPr/>
          <a:lstStyle>
            <a:lvl1pPr>
              <a:defRPr/>
            </a:lvl1pPr>
          </a:lstStyle>
          <a:p>
            <a:pPr>
              <a:defRPr/>
            </a:pPr>
            <a:endParaRPr lang="en-US"/>
          </a:p>
        </p:txBody>
      </p:sp>
      <p:sp>
        <p:nvSpPr>
          <p:cNvPr id="5" name="Footer Placeholder 4"/>
          <p:cNvSpPr>
            <a:spLocks noGrp="1"/>
          </p:cNvSpPr>
          <p:nvPr>
            <p:ph type="ftr" sz="quarter" idx="11"/>
          </p:nvPr>
        </p:nvSpPr>
        <p:spPr>
          <a:xfrm>
            <a:off x="4165601" y="6248400"/>
            <a:ext cx="3860800" cy="457200"/>
          </a:xfr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8737600" y="6243638"/>
            <a:ext cx="2844800" cy="457200"/>
          </a:xfrm>
        </p:spPr>
        <p:txBody>
          <a:bodyPr/>
          <a:lstStyle>
            <a:lvl1pPr>
              <a:defRPr/>
            </a:lvl1pPr>
          </a:lstStyle>
          <a:p>
            <a:pPr>
              <a:defRPr/>
            </a:pPr>
            <a:fld id="{66DE33B0-2AF5-4B4A-AFE5-1C62C9109825}" type="slidenum">
              <a:rPr lang="en-US"/>
              <a:pPr>
                <a:defRPr/>
              </a:pPr>
              <a:t>‹#›</a:t>
            </a:fld>
            <a:endParaRPr lang="en-US"/>
          </a:p>
        </p:txBody>
      </p:sp>
    </p:spTree>
    <p:extLst>
      <p:ext uri="{BB962C8B-B14F-4D97-AF65-F5344CB8AC3E}">
        <p14:creationId xmlns:p14="http://schemas.microsoft.com/office/powerpoint/2010/main" val="2903665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F289E9D-6683-48F9-9E7C-76F5F0AFCEB4}" type="datetimeFigureOut">
              <a:rPr lang="en-US" smtClean="0"/>
              <a:t>12/16/2022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53F562-CE61-449C-85D9-8B5684C1A161}" type="slidenum">
              <a:rPr lang="en-US" smtClean="0"/>
              <a:t>‹#›</a:t>
            </a:fld>
            <a:endParaRPr lang="en-US"/>
          </a:p>
        </p:txBody>
      </p:sp>
    </p:spTree>
    <p:extLst>
      <p:ext uri="{BB962C8B-B14F-4D97-AF65-F5344CB8AC3E}">
        <p14:creationId xmlns:p14="http://schemas.microsoft.com/office/powerpoint/2010/main" val="916346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F289E9D-6683-48F9-9E7C-76F5F0AFCEB4}" type="datetimeFigureOut">
              <a:rPr lang="en-US" smtClean="0"/>
              <a:t>12/16/2022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53F562-CE61-449C-85D9-8B5684C1A161}" type="slidenum">
              <a:rPr lang="en-US" smtClean="0"/>
              <a:t>‹#›</a:t>
            </a:fld>
            <a:endParaRPr lang="en-US"/>
          </a:p>
        </p:txBody>
      </p:sp>
    </p:spTree>
    <p:extLst>
      <p:ext uri="{BB962C8B-B14F-4D97-AF65-F5344CB8AC3E}">
        <p14:creationId xmlns:p14="http://schemas.microsoft.com/office/powerpoint/2010/main" val="38243844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F289E9D-6683-48F9-9E7C-76F5F0AFCEB4}" type="datetimeFigureOut">
              <a:rPr lang="en-US" smtClean="0"/>
              <a:t>12/16/2022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53F562-CE61-449C-85D9-8B5684C1A161}" type="slidenum">
              <a:rPr lang="en-US" smtClean="0"/>
              <a:t>‹#›</a:t>
            </a:fld>
            <a:endParaRPr lang="en-US"/>
          </a:p>
        </p:txBody>
      </p:sp>
    </p:spTree>
    <p:extLst>
      <p:ext uri="{BB962C8B-B14F-4D97-AF65-F5344CB8AC3E}">
        <p14:creationId xmlns:p14="http://schemas.microsoft.com/office/powerpoint/2010/main" val="2596446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F289E9D-6683-48F9-9E7C-76F5F0AFCEB4}" type="datetimeFigureOut">
              <a:rPr lang="en-US" smtClean="0"/>
              <a:t>12/16/2022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53F562-CE61-449C-85D9-8B5684C1A161}" type="slidenum">
              <a:rPr lang="en-US" smtClean="0"/>
              <a:t>‹#›</a:t>
            </a:fld>
            <a:endParaRPr lang="en-US"/>
          </a:p>
        </p:txBody>
      </p:sp>
    </p:spTree>
    <p:extLst>
      <p:ext uri="{BB962C8B-B14F-4D97-AF65-F5344CB8AC3E}">
        <p14:creationId xmlns:p14="http://schemas.microsoft.com/office/powerpoint/2010/main" val="42609370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F289E9D-6683-48F9-9E7C-76F5F0AFCEB4}" type="datetimeFigureOut">
              <a:rPr lang="en-US" smtClean="0"/>
              <a:t>12/16/2022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53F562-CE61-449C-85D9-8B5684C1A161}" type="slidenum">
              <a:rPr lang="en-US" smtClean="0"/>
              <a:t>‹#›</a:t>
            </a:fld>
            <a:endParaRPr lang="en-US"/>
          </a:p>
        </p:txBody>
      </p:sp>
    </p:spTree>
    <p:extLst>
      <p:ext uri="{BB962C8B-B14F-4D97-AF65-F5344CB8AC3E}">
        <p14:creationId xmlns:p14="http://schemas.microsoft.com/office/powerpoint/2010/main" val="739835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289E9D-6683-48F9-9E7C-76F5F0AFCEB4}" type="datetimeFigureOut">
              <a:rPr lang="en-US" smtClean="0"/>
              <a:t>12/16/2022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53F562-CE61-449C-85D9-8B5684C1A161}" type="slidenum">
              <a:rPr lang="en-US" smtClean="0"/>
              <a:t>‹#›</a:t>
            </a:fld>
            <a:endParaRPr lang="en-US"/>
          </a:p>
        </p:txBody>
      </p:sp>
    </p:spTree>
    <p:extLst>
      <p:ext uri="{BB962C8B-B14F-4D97-AF65-F5344CB8AC3E}">
        <p14:creationId xmlns:p14="http://schemas.microsoft.com/office/powerpoint/2010/main" val="33563476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F289E9D-6683-48F9-9E7C-76F5F0AFCEB4}" type="datetimeFigureOut">
              <a:rPr lang="en-US" smtClean="0"/>
              <a:t>12/16/2022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53F562-CE61-449C-85D9-8B5684C1A161}" type="slidenum">
              <a:rPr lang="en-US" smtClean="0"/>
              <a:t>‹#›</a:t>
            </a:fld>
            <a:endParaRPr lang="en-US"/>
          </a:p>
        </p:txBody>
      </p:sp>
    </p:spTree>
    <p:extLst>
      <p:ext uri="{BB962C8B-B14F-4D97-AF65-F5344CB8AC3E}">
        <p14:creationId xmlns:p14="http://schemas.microsoft.com/office/powerpoint/2010/main" val="5822010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F289E9D-6683-48F9-9E7C-76F5F0AFCEB4}" type="datetimeFigureOut">
              <a:rPr lang="en-US" smtClean="0"/>
              <a:t>12/16/2022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53F562-CE61-449C-85D9-8B5684C1A161}" type="slidenum">
              <a:rPr lang="en-US" smtClean="0"/>
              <a:t>‹#›</a:t>
            </a:fld>
            <a:endParaRPr lang="en-US"/>
          </a:p>
        </p:txBody>
      </p:sp>
    </p:spTree>
    <p:extLst>
      <p:ext uri="{BB962C8B-B14F-4D97-AF65-F5344CB8AC3E}">
        <p14:creationId xmlns:p14="http://schemas.microsoft.com/office/powerpoint/2010/main" val="25359636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289E9D-6683-48F9-9E7C-76F5F0AFCEB4}" type="datetimeFigureOut">
              <a:rPr lang="en-US" smtClean="0"/>
              <a:t>12/16/2022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53F562-CE61-449C-85D9-8B5684C1A161}" type="slidenum">
              <a:rPr lang="en-US" smtClean="0"/>
              <a:t>‹#›</a:t>
            </a:fld>
            <a:endParaRPr lang="en-US"/>
          </a:p>
        </p:txBody>
      </p:sp>
    </p:spTree>
    <p:extLst>
      <p:ext uri="{BB962C8B-B14F-4D97-AF65-F5344CB8AC3E}">
        <p14:creationId xmlns:p14="http://schemas.microsoft.com/office/powerpoint/2010/main" val="2474622889"/>
      </p:ext>
    </p:extLst>
  </p:cSld>
  <p:clrMap bg1="lt1" tx1="dk1" bg2="lt2" tx2="dk2" accent1="accent1" accent2="accent2" accent3="accent3" accent4="accent4" accent5="accent5" accent6="accent6" hlink="hlink" folHlink="folHlink"/>
  <p:sldLayoutIdLst>
    <p:sldLayoutId id="2147483916" r:id="rId1"/>
    <p:sldLayoutId id="2147483917" r:id="rId2"/>
    <p:sldLayoutId id="2147483918" r:id="rId3"/>
    <p:sldLayoutId id="2147483919" r:id="rId4"/>
    <p:sldLayoutId id="2147483920" r:id="rId5"/>
    <p:sldLayoutId id="2147483921" r:id="rId6"/>
    <p:sldLayoutId id="2147483922" r:id="rId7"/>
    <p:sldLayoutId id="2147483923" r:id="rId8"/>
    <p:sldLayoutId id="2147483924" r:id="rId9"/>
    <p:sldLayoutId id="2147483925" r:id="rId10"/>
    <p:sldLayoutId id="2147483926" r:id="rId11"/>
    <p:sldLayoutId id="2147483927"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1" name="Rectangle 1030">
            <a:extLst>
              <a:ext uri="{FF2B5EF4-FFF2-40B4-BE49-F238E27FC236}">
                <a16:creationId xmlns:a16="http://schemas.microsoft.com/office/drawing/2014/main" id="{AB45A142-4255-493C-8284-5D566C121B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6884" y="321177"/>
            <a:ext cx="4332307" cy="6179552"/>
          </a:xfrm>
          <a:prstGeom prst="rect">
            <a:avLst/>
          </a:prstGeom>
          <a:solidFill>
            <a:srgbClr val="404040">
              <a:alpha val="89804"/>
            </a:srgbClr>
          </a:solidFill>
          <a:ln w="127000" cap="sq" cmpd="thinThick">
            <a:solidFill>
              <a:srgbClr val="595959">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544180-3678-CE4A-6119-467A14F58ABF}"/>
              </a:ext>
            </a:extLst>
          </p:cNvPr>
          <p:cNvSpPr>
            <a:spLocks noGrp="1"/>
          </p:cNvSpPr>
          <p:nvPr>
            <p:ph type="ctrTitle"/>
          </p:nvPr>
        </p:nvSpPr>
        <p:spPr>
          <a:xfrm>
            <a:off x="674237" y="914400"/>
            <a:ext cx="3657600" cy="2887579"/>
          </a:xfrm>
        </p:spPr>
        <p:txBody>
          <a:bodyPr>
            <a:normAutofit/>
          </a:bodyPr>
          <a:lstStyle/>
          <a:p>
            <a:r>
              <a:rPr lang="en-US" sz="4800" dirty="0">
                <a:solidFill>
                  <a:srgbClr val="FFFFFF"/>
                </a:solidFill>
                <a:effectLst/>
                <a:latin typeface="Arial" panose="020B0604020202020204" pitchFamily="34" charset="0"/>
                <a:ea typeface="Calibri" panose="020F0502020204030204" pitchFamily="34" charset="0"/>
                <a:cs typeface="Arial" panose="020B0604020202020204" pitchFamily="34" charset="0"/>
              </a:rPr>
              <a:t>Telling it like it isn’t</a:t>
            </a:r>
            <a:br>
              <a:rPr lang="en-US" sz="4800" dirty="0">
                <a:solidFill>
                  <a:srgbClr val="FFFFFF"/>
                </a:solidFill>
                <a:effectLst/>
                <a:latin typeface="Calibri" panose="020F0502020204030204" pitchFamily="34" charset="0"/>
                <a:ea typeface="Calibri" panose="020F0502020204030204" pitchFamily="34" charset="0"/>
              </a:rPr>
            </a:br>
            <a:br>
              <a:rPr lang="en-US" sz="4800" dirty="0">
                <a:solidFill>
                  <a:srgbClr val="FFFFFF"/>
                </a:solidFill>
                <a:effectLst/>
                <a:latin typeface="Calibri" panose="020F0502020204030204" pitchFamily="34" charset="0"/>
                <a:ea typeface="Calibri" panose="020F0502020204030204" pitchFamily="34" charset="0"/>
              </a:rPr>
            </a:br>
            <a:endParaRPr lang="en-US" sz="4800" dirty="0">
              <a:solidFill>
                <a:srgbClr val="FFFFFF"/>
              </a:solidFill>
            </a:endParaRPr>
          </a:p>
        </p:txBody>
      </p:sp>
      <p:sp>
        <p:nvSpPr>
          <p:cNvPr id="3" name="Subtitle 2">
            <a:extLst>
              <a:ext uri="{FF2B5EF4-FFF2-40B4-BE49-F238E27FC236}">
                <a16:creationId xmlns:a16="http://schemas.microsoft.com/office/drawing/2014/main" id="{A46E2CA8-E787-763A-1976-735FCB144433}"/>
              </a:ext>
            </a:extLst>
          </p:cNvPr>
          <p:cNvSpPr>
            <a:spLocks noGrp="1"/>
          </p:cNvSpPr>
          <p:nvPr>
            <p:ph type="subTitle" idx="1"/>
          </p:nvPr>
        </p:nvSpPr>
        <p:spPr>
          <a:xfrm>
            <a:off x="674237" y="4170501"/>
            <a:ext cx="3657600" cy="1525597"/>
          </a:xfrm>
        </p:spPr>
        <p:txBody>
          <a:bodyPr>
            <a:normAutofit/>
          </a:bodyPr>
          <a:lstStyle/>
          <a:p>
            <a:r>
              <a:rPr lang="mi-NZ" sz="2000" dirty="0">
                <a:solidFill>
                  <a:srgbClr val="FFFFFF"/>
                </a:solidFill>
                <a:latin typeface="Arial" panose="020B0604020202020204" pitchFamily="34" charset="0"/>
                <a:cs typeface="Arial" panose="020B0604020202020204" pitchFamily="34" charset="0"/>
              </a:rPr>
              <a:t>Intersectionality between</a:t>
            </a:r>
          </a:p>
          <a:p>
            <a:r>
              <a:rPr lang="mi-NZ" sz="2000" dirty="0">
                <a:solidFill>
                  <a:srgbClr val="FFFFFF"/>
                </a:solidFill>
                <a:latin typeface="Arial" panose="020B0604020202020204" pitchFamily="34" charset="0"/>
                <a:cs typeface="Arial" panose="020B0604020202020204" pitchFamily="34" charset="0"/>
              </a:rPr>
              <a:t>violence and language</a:t>
            </a:r>
          </a:p>
          <a:p>
            <a:r>
              <a:rPr lang="mi-NZ" sz="2000" dirty="0">
                <a:solidFill>
                  <a:srgbClr val="FFFFFF"/>
                </a:solidFill>
                <a:latin typeface="Arial" panose="020B0604020202020204" pitchFamily="34" charset="0"/>
                <a:cs typeface="Arial" panose="020B0604020202020204" pitchFamily="34" charset="0"/>
              </a:rPr>
              <a:t> in context</a:t>
            </a:r>
            <a:endParaRPr lang="en-US" sz="2000" dirty="0">
              <a:solidFill>
                <a:srgbClr val="FFFFFF"/>
              </a:solidFill>
              <a:latin typeface="Arial" panose="020B0604020202020204" pitchFamily="34" charset="0"/>
              <a:cs typeface="Arial" panose="020B0604020202020204" pitchFamily="34" charset="0"/>
            </a:endParaRPr>
          </a:p>
        </p:txBody>
      </p:sp>
      <p:cxnSp>
        <p:nvCxnSpPr>
          <p:cNvPr id="1033" name="Straight Connector 1032">
            <a:extLst>
              <a:ext uri="{FF2B5EF4-FFF2-40B4-BE49-F238E27FC236}">
                <a16:creationId xmlns:a16="http://schemas.microsoft.com/office/drawing/2014/main" id="{38FB9660-F42F-4313-BBC4-47C007FE484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1126" y="3910267"/>
            <a:ext cx="2586790" cy="0"/>
          </a:xfrm>
          <a:prstGeom prst="line">
            <a:avLst/>
          </a:prstGeom>
          <a:ln w="22225">
            <a:solidFill>
              <a:srgbClr val="D9D9D9"/>
            </a:solidFill>
          </a:ln>
        </p:spPr>
        <p:style>
          <a:lnRef idx="1">
            <a:schemeClr val="accent1"/>
          </a:lnRef>
          <a:fillRef idx="0">
            <a:schemeClr val="accent1"/>
          </a:fillRef>
          <a:effectRef idx="0">
            <a:schemeClr val="accent1"/>
          </a:effectRef>
          <a:fontRef idx="minor">
            <a:schemeClr val="tx1"/>
          </a:fontRef>
        </p:style>
      </p:cxnSp>
      <p:pic>
        <p:nvPicPr>
          <p:cNvPr id="1026" name="Picture 2" descr="Psychotherapist is One Word Funny Cartoon Medical Designs &quot; Poster for Sale  by Buckanesthesia | Redbubble">
            <a:extLst>
              <a:ext uri="{FF2B5EF4-FFF2-40B4-BE49-F238E27FC236}">
                <a16:creationId xmlns:a16="http://schemas.microsoft.com/office/drawing/2014/main" id="{964AD66E-F1C6-971F-D0F6-6727572A1614}"/>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120078" y="488602"/>
            <a:ext cx="5880796" cy="5880796"/>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descr="Home - Centre for Response-Based Practice">
            <a:extLst>
              <a:ext uri="{FF2B5EF4-FFF2-40B4-BE49-F238E27FC236}">
                <a16:creationId xmlns:a16="http://schemas.microsoft.com/office/drawing/2014/main" id="{31934353-5645-71C2-E94C-CECC23D83C3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862006" y="5226518"/>
            <a:ext cx="1993110" cy="13506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52251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Line 3"/>
          <p:cNvSpPr>
            <a:spLocks noChangeShapeType="1"/>
          </p:cNvSpPr>
          <p:nvPr/>
        </p:nvSpPr>
        <p:spPr bwMode="auto">
          <a:xfrm flipH="1">
            <a:off x="6054844" y="1994192"/>
            <a:ext cx="50800" cy="3409659"/>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47108" name="Line 4"/>
          <p:cNvSpPr>
            <a:spLocks noChangeShapeType="1"/>
          </p:cNvSpPr>
          <p:nvPr/>
        </p:nvSpPr>
        <p:spPr bwMode="auto">
          <a:xfrm flipH="1">
            <a:off x="3674760" y="3572926"/>
            <a:ext cx="4760169"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47109" name="Text Box 5"/>
          <p:cNvSpPr txBox="1">
            <a:spLocks noChangeArrowheads="1"/>
          </p:cNvSpPr>
          <p:nvPr/>
        </p:nvSpPr>
        <p:spPr bwMode="auto">
          <a:xfrm>
            <a:off x="4871212" y="5614598"/>
            <a:ext cx="2896169" cy="400110"/>
          </a:xfrm>
          <a:prstGeom prst="rect">
            <a:avLst/>
          </a:prstGeom>
          <a:noFill/>
          <a:ln w="9525">
            <a:noFill/>
            <a:miter lim="800000"/>
            <a:headEnd/>
            <a:tailEnd/>
          </a:ln>
          <a:effectLst/>
        </p:spPr>
        <p:txBody>
          <a:bodyPr wrap="square">
            <a:prstTxWarp prst="textNoShape">
              <a:avLst/>
            </a:prstTxWarp>
            <a:spAutoFit/>
          </a:bodyPr>
          <a:lstStyle/>
          <a:p>
            <a:pPr eaLnBrk="1" hangingPunct="1"/>
            <a:r>
              <a:rPr lang="en-CA" sz="2000" dirty="0">
                <a:effectLst>
                  <a:outerShdw blurRad="38100" dist="38100" dir="2700000" algn="tl">
                    <a:srgbClr val="000000"/>
                  </a:outerShdw>
                </a:effectLst>
                <a:latin typeface="Times New Roman"/>
              </a:rPr>
              <a:t>  </a:t>
            </a:r>
            <a:r>
              <a:rPr lang="en-CA" sz="2000" dirty="0">
                <a:effectLst>
                  <a:outerShdw blurRad="38100" dist="38100" dir="2700000" algn="tl">
                    <a:srgbClr val="000000"/>
                  </a:outerShdw>
                </a:effectLst>
                <a:latin typeface="Arial" panose="020B0604020202020204" pitchFamily="34" charset="0"/>
                <a:cs typeface="Arial" panose="020B0604020202020204" pitchFamily="34" charset="0"/>
              </a:rPr>
              <a:t>Clarify</a:t>
            </a:r>
            <a:r>
              <a:rPr lang="en-CA" sz="2000" dirty="0">
                <a:latin typeface="Arial" panose="020B0604020202020204" pitchFamily="34" charset="0"/>
                <a:cs typeface="Arial" panose="020B0604020202020204" pitchFamily="34" charset="0"/>
              </a:rPr>
              <a:t> </a:t>
            </a:r>
            <a:r>
              <a:rPr lang="en-CA" sz="2000" dirty="0">
                <a:effectLst>
                  <a:outerShdw blurRad="38100" dist="38100" dir="2700000" algn="tl">
                    <a:srgbClr val="000000"/>
                  </a:outerShdw>
                </a:effectLst>
                <a:latin typeface="Arial" panose="020B0604020202020204" pitchFamily="34" charset="0"/>
                <a:cs typeface="Arial" panose="020B0604020202020204" pitchFamily="34" charset="0"/>
              </a:rPr>
              <a:t>Resistance</a:t>
            </a:r>
          </a:p>
        </p:txBody>
      </p:sp>
      <p:sp>
        <p:nvSpPr>
          <p:cNvPr id="47110" name="Text Box 6"/>
          <p:cNvSpPr txBox="1">
            <a:spLocks noChangeArrowheads="1"/>
          </p:cNvSpPr>
          <p:nvPr/>
        </p:nvSpPr>
        <p:spPr bwMode="auto">
          <a:xfrm>
            <a:off x="1862673" y="3252432"/>
            <a:ext cx="2150758" cy="1149033"/>
          </a:xfrm>
          <a:prstGeom prst="rect">
            <a:avLst/>
          </a:prstGeom>
          <a:noFill/>
          <a:ln w="9525">
            <a:noFill/>
            <a:miter lim="800000"/>
            <a:headEnd/>
            <a:tailEnd/>
          </a:ln>
          <a:effectLst/>
        </p:spPr>
        <p:txBody>
          <a:bodyPr wrap="square">
            <a:prstTxWarp prst="textNoShape">
              <a:avLst/>
            </a:prstTxWarp>
            <a:spAutoFit/>
          </a:bodyPr>
          <a:lstStyle/>
          <a:p>
            <a:pPr eaLnBrk="1" hangingPunct="1">
              <a:lnSpc>
                <a:spcPct val="80000"/>
              </a:lnSpc>
              <a:spcBef>
                <a:spcPct val="50000"/>
              </a:spcBef>
            </a:pPr>
            <a:r>
              <a:rPr lang="en-CA" sz="2000" dirty="0">
                <a:effectLst>
                  <a:outerShdw blurRad="38100" dist="38100" dir="2700000" algn="tl">
                    <a:srgbClr val="000000"/>
                  </a:outerShdw>
                </a:effectLst>
                <a:latin typeface="Arial" panose="020B0604020202020204" pitchFamily="34" charset="0"/>
                <a:cs typeface="Arial" panose="020B0604020202020204" pitchFamily="34" charset="0"/>
              </a:rPr>
              <a:t>Contest </a:t>
            </a:r>
          </a:p>
          <a:p>
            <a:pPr eaLnBrk="1" hangingPunct="1">
              <a:lnSpc>
                <a:spcPct val="80000"/>
              </a:lnSpc>
              <a:spcBef>
                <a:spcPct val="50000"/>
              </a:spcBef>
            </a:pPr>
            <a:r>
              <a:rPr lang="en-CA" sz="2000" dirty="0">
                <a:effectLst>
                  <a:outerShdw blurRad="38100" dist="38100" dir="2700000" algn="tl">
                    <a:srgbClr val="000000"/>
                  </a:outerShdw>
                </a:effectLst>
                <a:latin typeface="Arial" panose="020B0604020202020204" pitchFamily="34" charset="0"/>
                <a:cs typeface="Arial" panose="020B0604020202020204" pitchFamily="34" charset="0"/>
              </a:rPr>
              <a:t>The Blaming of </a:t>
            </a:r>
          </a:p>
          <a:p>
            <a:pPr eaLnBrk="1" hangingPunct="1">
              <a:lnSpc>
                <a:spcPct val="80000"/>
              </a:lnSpc>
              <a:spcBef>
                <a:spcPct val="50000"/>
              </a:spcBef>
            </a:pPr>
            <a:r>
              <a:rPr lang="en-CA" sz="2000" dirty="0">
                <a:effectLst>
                  <a:outerShdw blurRad="38100" dist="38100" dir="2700000" algn="tl">
                    <a:srgbClr val="000000"/>
                  </a:outerShdw>
                </a:effectLst>
                <a:latin typeface="Arial" panose="020B0604020202020204" pitchFamily="34" charset="0"/>
                <a:cs typeface="Arial" panose="020B0604020202020204" pitchFamily="34" charset="0"/>
              </a:rPr>
              <a:t>Victims</a:t>
            </a:r>
          </a:p>
        </p:txBody>
      </p:sp>
      <p:sp>
        <p:nvSpPr>
          <p:cNvPr id="47111" name="Text Box 7"/>
          <p:cNvSpPr txBox="1">
            <a:spLocks noChangeArrowheads="1"/>
          </p:cNvSpPr>
          <p:nvPr/>
        </p:nvSpPr>
        <p:spPr bwMode="auto">
          <a:xfrm>
            <a:off x="4681300" y="1341331"/>
            <a:ext cx="3086080" cy="707886"/>
          </a:xfrm>
          <a:prstGeom prst="rect">
            <a:avLst/>
          </a:prstGeom>
          <a:noFill/>
          <a:ln w="9525">
            <a:noFill/>
            <a:miter lim="800000"/>
            <a:headEnd/>
            <a:tailEnd/>
          </a:ln>
          <a:effectLst/>
        </p:spPr>
        <p:txBody>
          <a:bodyPr wrap="square">
            <a:prstTxWarp prst="textNoShape">
              <a:avLst/>
            </a:prstTxWarp>
            <a:spAutoFit/>
          </a:bodyPr>
          <a:lstStyle/>
          <a:p>
            <a:pPr algn="ctr" eaLnBrk="1" hangingPunct="1">
              <a:spcBef>
                <a:spcPct val="50000"/>
              </a:spcBef>
            </a:pPr>
            <a:r>
              <a:rPr lang="en-CA" sz="2000" dirty="0">
                <a:effectLst>
                  <a:outerShdw blurRad="38100" dist="38100" dir="2700000" algn="tl">
                    <a:srgbClr val="000000"/>
                  </a:outerShdw>
                </a:effectLst>
                <a:latin typeface="Arial" panose="020B0604020202020204" pitchFamily="34" charset="0"/>
                <a:cs typeface="Arial" panose="020B0604020202020204" pitchFamily="34" charset="0"/>
              </a:rPr>
              <a:t>  Reveal the Violence  &amp; Oppression</a:t>
            </a:r>
          </a:p>
        </p:txBody>
      </p:sp>
      <p:sp>
        <p:nvSpPr>
          <p:cNvPr id="47112" name="Text Box 8"/>
          <p:cNvSpPr txBox="1">
            <a:spLocks noChangeArrowheads="1"/>
          </p:cNvSpPr>
          <p:nvPr/>
        </p:nvSpPr>
        <p:spPr bwMode="auto">
          <a:xfrm>
            <a:off x="8610600" y="3252431"/>
            <a:ext cx="2057400" cy="861774"/>
          </a:xfrm>
          <a:prstGeom prst="rect">
            <a:avLst/>
          </a:prstGeom>
          <a:noFill/>
          <a:ln w="9525">
            <a:noFill/>
            <a:miter lim="800000"/>
            <a:headEnd/>
            <a:tailEnd/>
          </a:ln>
          <a:effectLst/>
        </p:spPr>
        <p:txBody>
          <a:bodyPr wrap="square">
            <a:prstTxWarp prst="textNoShape">
              <a:avLst/>
            </a:prstTxWarp>
            <a:spAutoFit/>
          </a:bodyPr>
          <a:lstStyle/>
          <a:p>
            <a:pPr eaLnBrk="1" hangingPunct="1">
              <a:spcBef>
                <a:spcPct val="50000"/>
              </a:spcBef>
            </a:pPr>
            <a:r>
              <a:rPr lang="en-CA" sz="2000" dirty="0">
                <a:effectLst>
                  <a:outerShdw blurRad="38100" dist="38100" dir="2700000" algn="tl">
                    <a:srgbClr val="000000"/>
                  </a:outerShdw>
                </a:effectLst>
                <a:latin typeface="Arial" panose="020B0604020202020204" pitchFamily="34" charset="0"/>
                <a:cs typeface="Arial" panose="020B0604020202020204" pitchFamily="34" charset="0"/>
              </a:rPr>
              <a:t>Clarify</a:t>
            </a:r>
          </a:p>
          <a:p>
            <a:pPr eaLnBrk="1" hangingPunct="1">
              <a:spcBef>
                <a:spcPct val="50000"/>
              </a:spcBef>
            </a:pPr>
            <a:r>
              <a:rPr lang="en-CA" sz="2000" dirty="0">
                <a:effectLst>
                  <a:outerShdw blurRad="38100" dist="38100" dir="2700000" algn="tl">
                    <a:srgbClr val="000000"/>
                  </a:outerShdw>
                </a:effectLst>
                <a:latin typeface="Arial" panose="020B0604020202020204" pitchFamily="34" charset="0"/>
                <a:cs typeface="Arial" panose="020B0604020202020204" pitchFamily="34" charset="0"/>
              </a:rPr>
              <a:t>Responsibility</a:t>
            </a:r>
          </a:p>
        </p:txBody>
      </p:sp>
      <p:cxnSp>
        <p:nvCxnSpPr>
          <p:cNvPr id="14" name="Straight Arrow Connector 13"/>
          <p:cNvCxnSpPr/>
          <p:nvPr/>
        </p:nvCxnSpPr>
        <p:spPr>
          <a:xfrm flipV="1">
            <a:off x="3674759" y="2176221"/>
            <a:ext cx="1006540" cy="82296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a:off x="7581422" y="2176221"/>
            <a:ext cx="822960" cy="822960"/>
          </a:xfrm>
          <a:prstGeom prst="line">
            <a:avLst/>
          </a:prstGeom>
          <a:ln>
            <a:headEnd type="triangle" w="lg"/>
            <a:tailEnd type="triangle" w="lg"/>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3674759" y="4502776"/>
            <a:ext cx="822960" cy="822960"/>
          </a:xfrm>
          <a:prstGeom prst="line">
            <a:avLst/>
          </a:prstGeom>
          <a:ln>
            <a:headEnd type="triangle" w="lg"/>
            <a:tailEnd type="triangle" w="lg"/>
          </a:ln>
        </p:spPr>
        <p:style>
          <a:lnRef idx="2">
            <a:schemeClr val="accent1"/>
          </a:lnRef>
          <a:fillRef idx="0">
            <a:schemeClr val="accent1"/>
          </a:fillRef>
          <a:effectRef idx="1">
            <a:schemeClr val="accent1"/>
          </a:effectRef>
          <a:fontRef idx="minor">
            <a:schemeClr val="tx1"/>
          </a:fontRef>
        </p:style>
      </p:cxnSp>
      <p:cxnSp>
        <p:nvCxnSpPr>
          <p:cNvPr id="21" name="Straight Arrow Connector 20"/>
          <p:cNvCxnSpPr/>
          <p:nvPr/>
        </p:nvCxnSpPr>
        <p:spPr>
          <a:xfrm rot="5400000">
            <a:off x="7738454" y="4531702"/>
            <a:ext cx="901074" cy="843222"/>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normAutofit/>
          </a:bodyPr>
          <a:lstStyle/>
          <a:p>
            <a:pPr algn="ctr"/>
            <a:r>
              <a:rPr lang="en-US" sz="2400" b="1" dirty="0">
                <a:latin typeface="Arial" panose="020B0604020202020204" pitchFamily="34" charset="0"/>
                <a:cs typeface="Arial" panose="020B0604020202020204" pitchFamily="34" charset="0"/>
              </a:rPr>
              <a:t>       Reversing the Four Discursive Operations of Language</a:t>
            </a:r>
            <a:br>
              <a:rPr lang="en-US" sz="2400" b="1" dirty="0">
                <a:latin typeface="Arial" panose="020B0604020202020204" pitchFamily="34" charset="0"/>
                <a:cs typeface="Arial" panose="020B0604020202020204" pitchFamily="34" charset="0"/>
              </a:rPr>
            </a:br>
            <a:r>
              <a:rPr lang="en-US" sz="2400" b="1" dirty="0">
                <a:latin typeface="Arial" panose="020B0604020202020204" pitchFamily="34" charset="0"/>
                <a:cs typeface="Arial" panose="020B0604020202020204" pitchFamily="34" charset="0"/>
              </a:rPr>
              <a:t>The Language of Resistance: Truth telling</a:t>
            </a:r>
          </a:p>
        </p:txBody>
      </p:sp>
    </p:spTree>
    <p:extLst>
      <p:ext uri="{BB962C8B-B14F-4D97-AF65-F5344CB8AC3E}">
        <p14:creationId xmlns:p14="http://schemas.microsoft.com/office/powerpoint/2010/main" val="2999353765"/>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4DA7C43-488C-894D-7650-E0FC94706591}"/>
              </a:ext>
            </a:extLst>
          </p:cNvPr>
          <p:cNvSpPr txBox="1"/>
          <p:nvPr/>
        </p:nvSpPr>
        <p:spPr>
          <a:xfrm>
            <a:off x="683393" y="729101"/>
            <a:ext cx="11040177" cy="5747727"/>
          </a:xfrm>
          <a:prstGeom prst="rect">
            <a:avLst/>
          </a:prstGeom>
          <a:noFill/>
        </p:spPr>
        <p:txBody>
          <a:bodyPr wrap="square">
            <a:spAutoFit/>
          </a:bodyPr>
          <a:lstStyle/>
          <a:p>
            <a:pPr marL="0" marR="0" fontAlgn="base">
              <a:lnSpc>
                <a:spcPts val="2100"/>
              </a:lnSpc>
            </a:pPr>
            <a:r>
              <a:rPr lang="en-US" sz="2200" dirty="0">
                <a:solidFill>
                  <a:srgbClr val="333333"/>
                </a:solidFill>
                <a:effectLst/>
                <a:latin typeface="Helvetica" panose="020B0604020202020204" pitchFamily="34" charset="0"/>
                <a:ea typeface="Times New Roman" panose="02020603050405020304" pitchFamily="18" charset="0"/>
              </a:rPr>
              <a:t>On 5 November 1881, about 1600 volunteers and Constabulary Field Force troops marched on </a:t>
            </a:r>
            <a:r>
              <a:rPr lang="en-US" sz="2200" dirty="0" err="1">
                <a:solidFill>
                  <a:srgbClr val="333333"/>
                </a:solidFill>
                <a:effectLst/>
                <a:latin typeface="Helvetica" panose="020B0604020202020204" pitchFamily="34" charset="0"/>
                <a:ea typeface="Times New Roman" panose="02020603050405020304" pitchFamily="18" charset="0"/>
              </a:rPr>
              <a:t>Parihaka</a:t>
            </a:r>
            <a:r>
              <a:rPr lang="en-US" sz="2200" dirty="0">
                <a:solidFill>
                  <a:srgbClr val="333333"/>
                </a:solidFill>
                <a:effectLst/>
                <a:latin typeface="Helvetica" panose="020B0604020202020204" pitchFamily="34" charset="0"/>
                <a:ea typeface="Times New Roman" panose="02020603050405020304" pitchFamily="18" charset="0"/>
              </a:rPr>
              <a:t>. </a:t>
            </a:r>
            <a:r>
              <a:rPr lang="en-US" sz="2200" dirty="0">
                <a:solidFill>
                  <a:srgbClr val="FF0000"/>
                </a:solidFill>
                <a:effectLst/>
                <a:latin typeface="Helvetica" panose="020B0604020202020204" pitchFamily="34" charset="0"/>
                <a:ea typeface="Times New Roman" panose="02020603050405020304" pitchFamily="18" charset="0"/>
              </a:rPr>
              <a:t>They were asked to leave their weapons outside the </a:t>
            </a:r>
            <a:r>
              <a:rPr lang="en-US" sz="2200" dirty="0" err="1">
                <a:solidFill>
                  <a:srgbClr val="FF0000"/>
                </a:solidFill>
                <a:effectLst/>
                <a:latin typeface="Helvetica" panose="020B0604020202020204" pitchFamily="34" charset="0"/>
                <a:ea typeface="Times New Roman" panose="02020603050405020304" pitchFamily="18" charset="0"/>
              </a:rPr>
              <a:t>pā</a:t>
            </a:r>
            <a:r>
              <a:rPr lang="en-US" sz="2200" dirty="0">
                <a:solidFill>
                  <a:srgbClr val="FF0000"/>
                </a:solidFill>
                <a:effectLst/>
                <a:latin typeface="Helvetica" panose="020B0604020202020204" pitchFamily="34" charset="0"/>
                <a:ea typeface="Times New Roman" panose="02020603050405020304" pitchFamily="18" charset="0"/>
              </a:rPr>
              <a:t>. </a:t>
            </a:r>
            <a:r>
              <a:rPr lang="en-US" sz="2200" dirty="0">
                <a:solidFill>
                  <a:srgbClr val="333333"/>
                </a:solidFill>
                <a:effectLst/>
                <a:latin typeface="Helvetica" panose="020B0604020202020204" pitchFamily="34" charset="0"/>
                <a:ea typeface="Times New Roman" panose="02020603050405020304" pitchFamily="18" charset="0"/>
              </a:rPr>
              <a:t>Several thousand Māori </a:t>
            </a:r>
            <a:r>
              <a:rPr lang="en-US" sz="2200" dirty="0">
                <a:solidFill>
                  <a:srgbClr val="FF0000"/>
                </a:solidFill>
                <a:effectLst/>
                <a:latin typeface="Helvetica" panose="020B0604020202020204" pitchFamily="34" charset="0"/>
                <a:ea typeface="Times New Roman" panose="02020603050405020304" pitchFamily="18" charset="0"/>
              </a:rPr>
              <a:t>refused to use violence and </a:t>
            </a:r>
            <a:r>
              <a:rPr lang="en-US" sz="2200" dirty="0">
                <a:solidFill>
                  <a:srgbClr val="333333"/>
                </a:solidFill>
                <a:effectLst/>
                <a:latin typeface="Helvetica" panose="020B0604020202020204" pitchFamily="34" charset="0"/>
                <a:ea typeface="Times New Roman" panose="02020603050405020304" pitchFamily="18" charset="0"/>
              </a:rPr>
              <a:t>sat quietly on the marae as singing children greeted the force led by Native Minister John Bryce. </a:t>
            </a:r>
            <a:r>
              <a:rPr lang="en-US" sz="2200" dirty="0">
                <a:solidFill>
                  <a:srgbClr val="FF0000"/>
                </a:solidFill>
                <a:effectLst/>
                <a:latin typeface="Helvetica" panose="020B0604020202020204" pitchFamily="34" charset="0"/>
                <a:ea typeface="Times New Roman" panose="02020603050405020304" pitchFamily="18" charset="0"/>
              </a:rPr>
              <a:t>This was a strategic effort to restore peace and uphold the mana of the </a:t>
            </a:r>
            <a:r>
              <a:rPr lang="en-US" sz="2200" dirty="0" err="1">
                <a:solidFill>
                  <a:srgbClr val="FF0000"/>
                </a:solidFill>
                <a:effectLst/>
                <a:latin typeface="Helvetica" panose="020B0604020202020204" pitchFamily="34" charset="0"/>
                <a:ea typeface="Times New Roman" panose="02020603050405020304" pitchFamily="18" charset="0"/>
              </a:rPr>
              <a:t>tamariki</a:t>
            </a:r>
            <a:r>
              <a:rPr lang="en-US" sz="2200" dirty="0">
                <a:solidFill>
                  <a:srgbClr val="FF0000"/>
                </a:solidFill>
                <a:effectLst/>
                <a:latin typeface="Helvetica" panose="020B0604020202020204" pitchFamily="34" charset="0"/>
                <a:ea typeface="Times New Roman" panose="02020603050405020304" pitchFamily="18" charset="0"/>
              </a:rPr>
              <a:t> who had an important role in their tribal resistance.</a:t>
            </a:r>
            <a:r>
              <a:rPr lang="en-US" sz="2200" dirty="0">
                <a:solidFill>
                  <a:srgbClr val="333333"/>
                </a:solidFill>
                <a:effectLst/>
                <a:latin typeface="Helvetica" panose="020B0604020202020204" pitchFamily="34" charset="0"/>
                <a:ea typeface="Times New Roman" panose="02020603050405020304" pitchFamily="18" charset="0"/>
              </a:rPr>
              <a:t> </a:t>
            </a:r>
          </a:p>
          <a:p>
            <a:pPr marL="0" marR="0" fontAlgn="base">
              <a:lnSpc>
                <a:spcPts val="2100"/>
              </a:lnSpc>
            </a:pPr>
            <a:endParaRPr lang="en-US" sz="2200" dirty="0">
              <a:solidFill>
                <a:srgbClr val="333333"/>
              </a:solidFill>
              <a:effectLst/>
              <a:latin typeface="Helvetica" panose="020B0604020202020204" pitchFamily="34" charset="0"/>
              <a:ea typeface="Times New Roman" panose="02020603050405020304" pitchFamily="18" charset="0"/>
            </a:endParaRPr>
          </a:p>
          <a:p>
            <a:pPr marL="0" marR="0" fontAlgn="base">
              <a:lnSpc>
                <a:spcPts val="2100"/>
              </a:lnSpc>
            </a:pPr>
            <a:r>
              <a:rPr lang="en-US" sz="2200" dirty="0">
                <a:solidFill>
                  <a:srgbClr val="333333"/>
                </a:solidFill>
                <a:effectLst/>
                <a:latin typeface="Helvetica" panose="020B0604020202020204" pitchFamily="34" charset="0"/>
                <a:ea typeface="Times New Roman" panose="02020603050405020304" pitchFamily="18" charset="0"/>
              </a:rPr>
              <a:t>A Whanganui farmer had fought in the campaign against </a:t>
            </a:r>
            <a:r>
              <a:rPr lang="en-US" sz="2200" dirty="0" err="1">
                <a:solidFill>
                  <a:srgbClr val="333333"/>
                </a:solidFill>
                <a:effectLst/>
                <a:latin typeface="Helvetica" panose="020B0604020202020204" pitchFamily="34" charset="0"/>
                <a:ea typeface="Times New Roman" panose="02020603050405020304" pitchFamily="18" charset="0"/>
              </a:rPr>
              <a:t>Tītokowaru</a:t>
            </a:r>
            <a:r>
              <a:rPr lang="en-US" sz="2200" dirty="0">
                <a:solidFill>
                  <a:srgbClr val="333333"/>
                </a:solidFill>
                <a:effectLst/>
                <a:latin typeface="Helvetica" panose="020B0604020202020204" pitchFamily="34" charset="0"/>
                <a:ea typeface="Times New Roman" panose="02020603050405020304" pitchFamily="18" charset="0"/>
              </a:rPr>
              <a:t> and viewed </a:t>
            </a:r>
            <a:r>
              <a:rPr lang="en-US" sz="2200" dirty="0" err="1">
                <a:solidFill>
                  <a:srgbClr val="333333"/>
                </a:solidFill>
                <a:effectLst/>
                <a:latin typeface="Helvetica" panose="020B0604020202020204" pitchFamily="34" charset="0"/>
                <a:ea typeface="Times New Roman" panose="02020603050405020304" pitchFamily="18" charset="0"/>
              </a:rPr>
              <a:t>Parihaka</a:t>
            </a:r>
            <a:r>
              <a:rPr lang="en-US" sz="2200" dirty="0">
                <a:solidFill>
                  <a:srgbClr val="333333"/>
                </a:solidFill>
                <a:effectLst/>
                <a:latin typeface="Helvetica" panose="020B0604020202020204" pitchFamily="34" charset="0"/>
                <a:ea typeface="Times New Roman" panose="02020603050405020304" pitchFamily="18" charset="0"/>
              </a:rPr>
              <a:t> as a ‘headquarters of fanaticism and disaffection’. Bryce ordered the arrest of </a:t>
            </a:r>
            <a:r>
              <a:rPr lang="en-US" sz="2200" dirty="0" err="1">
                <a:solidFill>
                  <a:srgbClr val="333333"/>
                </a:solidFill>
                <a:effectLst/>
                <a:latin typeface="Helvetica" panose="020B0604020202020204" pitchFamily="34" charset="0"/>
                <a:ea typeface="Times New Roman" panose="02020603050405020304" pitchFamily="18" charset="0"/>
              </a:rPr>
              <a:t>Parihaka’s</a:t>
            </a:r>
            <a:r>
              <a:rPr lang="en-US" sz="2200" dirty="0">
                <a:solidFill>
                  <a:srgbClr val="333333"/>
                </a:solidFill>
                <a:effectLst/>
                <a:latin typeface="Helvetica" panose="020B0604020202020204" pitchFamily="34" charset="0"/>
                <a:ea typeface="Times New Roman" panose="02020603050405020304" pitchFamily="18" charset="0"/>
              </a:rPr>
              <a:t> leaders. </a:t>
            </a:r>
            <a:r>
              <a:rPr lang="en-US" sz="2200" dirty="0">
                <a:solidFill>
                  <a:srgbClr val="FF0000"/>
                </a:solidFill>
                <a:effectLst/>
                <a:latin typeface="Helvetica" panose="020B0604020202020204" pitchFamily="34" charset="0"/>
                <a:ea typeface="Times New Roman" panose="02020603050405020304" pitchFamily="18" charset="0"/>
              </a:rPr>
              <a:t>The leaders asked the soldiers not to hurt their </a:t>
            </a:r>
            <a:r>
              <a:rPr lang="en-US" sz="2200" dirty="0" err="1">
                <a:solidFill>
                  <a:srgbClr val="FF0000"/>
                </a:solidFill>
                <a:effectLst/>
                <a:latin typeface="Helvetica" panose="020B0604020202020204" pitchFamily="34" charset="0"/>
                <a:ea typeface="Times New Roman" panose="02020603050405020304" pitchFamily="18" charset="0"/>
              </a:rPr>
              <a:t>wāhine</a:t>
            </a:r>
            <a:r>
              <a:rPr lang="en-US" sz="2200" dirty="0">
                <a:solidFill>
                  <a:srgbClr val="FF0000"/>
                </a:solidFill>
                <a:effectLst/>
                <a:latin typeface="Helvetica" panose="020B0604020202020204" pitchFamily="34" charset="0"/>
                <a:ea typeface="Times New Roman" panose="02020603050405020304" pitchFamily="18" charset="0"/>
              </a:rPr>
              <a:t> and </a:t>
            </a:r>
            <a:r>
              <a:rPr lang="en-US" sz="2200" dirty="0" err="1">
                <a:solidFill>
                  <a:srgbClr val="FF0000"/>
                </a:solidFill>
                <a:effectLst/>
                <a:latin typeface="Helvetica" panose="020B0604020202020204" pitchFamily="34" charset="0"/>
                <a:ea typeface="Times New Roman" panose="02020603050405020304" pitchFamily="18" charset="0"/>
              </a:rPr>
              <a:t>tamariki</a:t>
            </a:r>
            <a:r>
              <a:rPr lang="en-US" sz="2200" dirty="0">
                <a:solidFill>
                  <a:srgbClr val="FF0000"/>
                </a:solidFill>
                <a:effectLst/>
                <a:latin typeface="Helvetica" panose="020B0604020202020204" pitchFamily="34" charset="0"/>
                <a:ea typeface="Times New Roman" panose="02020603050405020304" pitchFamily="18" charset="0"/>
              </a:rPr>
              <a:t>, and not to destroy their remaining food crops.</a:t>
            </a:r>
          </a:p>
          <a:p>
            <a:pPr marL="0" marR="0" fontAlgn="base">
              <a:lnSpc>
                <a:spcPts val="2100"/>
              </a:lnSpc>
            </a:pPr>
            <a:endParaRPr lang="en-US" sz="2200" dirty="0">
              <a:effectLst/>
              <a:latin typeface="Times New Roman" panose="02020603050405020304" pitchFamily="18" charset="0"/>
              <a:ea typeface="Times New Roman" panose="02020603050405020304" pitchFamily="18" charset="0"/>
            </a:endParaRPr>
          </a:p>
          <a:p>
            <a:pPr marL="0" marR="0" fontAlgn="base">
              <a:lnSpc>
                <a:spcPts val="2100"/>
              </a:lnSpc>
            </a:pPr>
            <a:r>
              <a:rPr lang="en-US" sz="2200" dirty="0">
                <a:solidFill>
                  <a:srgbClr val="333333"/>
                </a:solidFill>
                <a:effectLst/>
                <a:latin typeface="Helvetica" panose="020B0604020202020204" pitchFamily="34" charset="0"/>
                <a:ea typeface="Times New Roman" panose="02020603050405020304" pitchFamily="18" charset="0"/>
              </a:rPr>
              <a:t>The soldiers destroyed much of the village and saw to the dispersal of most of its inhabitants. </a:t>
            </a:r>
            <a:r>
              <a:rPr lang="en-US" sz="2200" dirty="0">
                <a:solidFill>
                  <a:srgbClr val="FF0000"/>
                </a:solidFill>
                <a:effectLst/>
                <a:latin typeface="Helvetica" panose="020B0604020202020204" pitchFamily="34" charset="0"/>
                <a:ea typeface="Times New Roman" panose="02020603050405020304" pitchFamily="18" charset="0"/>
              </a:rPr>
              <a:t>The Māori men still refused to use violence and willingly surrendered peacefully to protect their </a:t>
            </a:r>
            <a:r>
              <a:rPr lang="en-US" sz="2200" dirty="0" err="1">
                <a:solidFill>
                  <a:srgbClr val="FF0000"/>
                </a:solidFill>
                <a:effectLst/>
                <a:latin typeface="Helvetica" panose="020B0604020202020204" pitchFamily="34" charset="0"/>
                <a:ea typeface="Times New Roman" panose="02020603050405020304" pitchFamily="18" charset="0"/>
              </a:rPr>
              <a:t>wāhine</a:t>
            </a:r>
            <a:r>
              <a:rPr lang="en-US" sz="2200" dirty="0">
                <a:solidFill>
                  <a:srgbClr val="FF0000"/>
                </a:solidFill>
                <a:effectLst/>
                <a:latin typeface="Helvetica" panose="020B0604020202020204" pitchFamily="34" charset="0"/>
                <a:ea typeface="Times New Roman" panose="02020603050405020304" pitchFamily="18" charset="0"/>
              </a:rPr>
              <a:t> and </a:t>
            </a:r>
            <a:r>
              <a:rPr lang="en-US" sz="2200" dirty="0" err="1">
                <a:solidFill>
                  <a:srgbClr val="FF0000"/>
                </a:solidFill>
                <a:effectLst/>
                <a:latin typeface="Helvetica" panose="020B0604020202020204" pitchFamily="34" charset="0"/>
                <a:ea typeface="Times New Roman" panose="02020603050405020304" pitchFamily="18" charset="0"/>
              </a:rPr>
              <a:t>tamariki</a:t>
            </a:r>
            <a:r>
              <a:rPr lang="en-US" sz="2200" dirty="0">
                <a:solidFill>
                  <a:srgbClr val="FF0000"/>
                </a:solidFill>
                <a:effectLst/>
                <a:latin typeface="Helvetica" panose="020B0604020202020204" pitchFamily="34" charset="0"/>
                <a:ea typeface="Times New Roman" panose="02020603050405020304" pitchFamily="18" charset="0"/>
              </a:rPr>
              <a:t> from further violence.</a:t>
            </a:r>
            <a:r>
              <a:rPr lang="en-US" sz="2200" dirty="0">
                <a:solidFill>
                  <a:srgbClr val="333333"/>
                </a:solidFill>
                <a:effectLst/>
                <a:latin typeface="Helvetica" panose="020B0604020202020204" pitchFamily="34" charset="0"/>
                <a:ea typeface="Times New Roman" panose="02020603050405020304" pitchFamily="18" charset="0"/>
              </a:rPr>
              <a:t>  Many women were raped by troops, with some bearing children as a result. Pressmen, officially banned from the scene by Bryce, were ambivalent about the government’s actions, but most colonists approved of them. </a:t>
            </a:r>
            <a:r>
              <a:rPr lang="en-US" sz="2200" dirty="0">
                <a:solidFill>
                  <a:srgbClr val="FF0000"/>
                </a:solidFill>
                <a:effectLst/>
                <a:latin typeface="Helvetica" panose="020B0604020202020204" pitchFamily="34" charset="0"/>
                <a:ea typeface="Times New Roman" panose="02020603050405020304" pitchFamily="18" charset="0"/>
              </a:rPr>
              <a:t>Māori appealed for the release of Tohu and Te Whiti.  The government introduced the “Māori Prisoner’s Act 1881” which meant Māori could be imprisoned without trial.</a:t>
            </a:r>
            <a:r>
              <a:rPr lang="en-US" sz="2200" dirty="0">
                <a:solidFill>
                  <a:srgbClr val="333333"/>
                </a:solidFill>
                <a:effectLst/>
                <a:latin typeface="Helvetica" panose="020B0604020202020204" pitchFamily="34" charset="0"/>
                <a:ea typeface="Times New Roman" panose="02020603050405020304" pitchFamily="18" charset="0"/>
              </a:rPr>
              <a:t> The government managed to delay for several years the publication in New Zealand of the official documents relating to these events.</a:t>
            </a:r>
            <a:endParaRPr lang="en-US" sz="2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4428174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020989-12AD-3ECC-B2FF-B2CA86C449B6}"/>
              </a:ext>
            </a:extLst>
          </p:cNvPr>
          <p:cNvSpPr>
            <a:spLocks noGrp="1"/>
          </p:cNvSpPr>
          <p:nvPr>
            <p:ph type="title"/>
          </p:nvPr>
        </p:nvSpPr>
        <p:spPr>
          <a:xfrm>
            <a:off x="838200" y="365125"/>
            <a:ext cx="10515600" cy="3692525"/>
          </a:xfrm>
        </p:spPr>
        <p:txBody>
          <a:bodyPr>
            <a:normAutofit/>
          </a:bodyPr>
          <a:lstStyle/>
          <a:p>
            <a:r>
              <a:rPr lang="mi-NZ" sz="3600" dirty="0">
                <a:latin typeface="Arial" panose="020B0604020202020204" pitchFamily="34" charset="0"/>
                <a:cs typeface="Arial" panose="020B0604020202020204" pitchFamily="34" charset="0"/>
              </a:rPr>
              <a:t>How we use language when we talk about violence is important...</a:t>
            </a:r>
            <a:br>
              <a:rPr lang="mi-NZ" sz="3600" dirty="0">
                <a:latin typeface="Arial" panose="020B0604020202020204" pitchFamily="34" charset="0"/>
                <a:cs typeface="Arial" panose="020B0604020202020204" pitchFamily="34" charset="0"/>
              </a:rPr>
            </a:br>
            <a:br>
              <a:rPr lang="mi-NZ" sz="3600" dirty="0">
                <a:latin typeface="Arial" panose="020B0604020202020204" pitchFamily="34" charset="0"/>
                <a:cs typeface="Arial" panose="020B0604020202020204" pitchFamily="34" charset="0"/>
              </a:rPr>
            </a:br>
            <a:r>
              <a:rPr lang="mi-NZ" sz="3600" dirty="0">
                <a:latin typeface="Arial" panose="020B0604020202020204" pitchFamily="34" charset="0"/>
                <a:cs typeface="Arial" panose="020B0604020202020204" pitchFamily="34" charset="0"/>
              </a:rPr>
              <a:t>“Telling it like it isn’t” often uses language that relies on juxtapositions, superfluous obfuscation and oxymorons</a:t>
            </a:r>
            <a:br>
              <a:rPr lang="mi-NZ" sz="3600" dirty="0">
                <a:latin typeface="Arial" panose="020B0604020202020204" pitchFamily="34" charset="0"/>
                <a:cs typeface="Arial" panose="020B0604020202020204" pitchFamily="34" charset="0"/>
              </a:rPr>
            </a:br>
            <a:r>
              <a:rPr lang="mi-NZ" sz="3600" dirty="0">
                <a:latin typeface="Arial" panose="020B0604020202020204" pitchFamily="34" charset="0"/>
                <a:cs typeface="Arial" panose="020B0604020202020204" pitchFamily="34" charset="0"/>
              </a:rPr>
              <a:t> </a:t>
            </a:r>
            <a:endParaRPr lang="en-US" sz="36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260E3AFF-BCB8-4A3C-32BD-B623A6103ED4}"/>
              </a:ext>
            </a:extLst>
          </p:cNvPr>
          <p:cNvSpPr>
            <a:spLocks noGrp="1"/>
          </p:cNvSpPr>
          <p:nvPr>
            <p:ph idx="1"/>
          </p:nvPr>
        </p:nvSpPr>
        <p:spPr>
          <a:xfrm>
            <a:off x="1720735" y="4057650"/>
            <a:ext cx="4862945" cy="1695450"/>
          </a:xfrm>
        </p:spPr>
        <p:txBody>
          <a:bodyPr>
            <a:normAutofit fontScale="25000" lnSpcReduction="20000"/>
          </a:bodyPr>
          <a:lstStyle/>
          <a:p>
            <a:pPr marL="0" indent="0">
              <a:buNone/>
            </a:pPr>
            <a:endParaRPr lang="mi-NZ" sz="4800" dirty="0">
              <a:latin typeface="Arial" panose="020B0604020202020204" pitchFamily="34" charset="0"/>
              <a:cs typeface="Arial" panose="020B0604020202020204" pitchFamily="34" charset="0"/>
            </a:endParaRPr>
          </a:p>
          <a:p>
            <a:pPr marL="0" indent="0">
              <a:buNone/>
            </a:pPr>
            <a:r>
              <a:rPr lang="mi-NZ" sz="8000" dirty="0">
                <a:latin typeface="Arial" panose="020B0604020202020204" pitchFamily="34" charset="0"/>
                <a:cs typeface="Arial" panose="020B0604020202020204" pitchFamily="34" charset="0"/>
              </a:rPr>
              <a:t>   </a:t>
            </a:r>
          </a:p>
          <a:p>
            <a:pPr marL="0" indent="0">
              <a:buNone/>
            </a:pPr>
            <a:r>
              <a:rPr lang="mi-NZ" sz="8000" dirty="0">
                <a:latin typeface="Arial" panose="020B0604020202020204" pitchFamily="34" charset="0"/>
                <a:cs typeface="Arial" panose="020B0604020202020204" pitchFamily="34" charset="0"/>
              </a:rPr>
              <a:t>                                 ..</a:t>
            </a:r>
            <a:r>
              <a:rPr lang="mi-NZ" sz="9600" dirty="0">
                <a:latin typeface="Arial" panose="020B0604020202020204" pitchFamily="34" charset="0"/>
                <a:cs typeface="Arial" panose="020B0604020202020204" pitchFamily="34" charset="0"/>
              </a:rPr>
              <a:t>. irony intended!</a:t>
            </a:r>
          </a:p>
          <a:p>
            <a:pPr marL="0" indent="0">
              <a:buNone/>
            </a:pPr>
            <a:r>
              <a:rPr lang="mi-NZ" sz="3600" dirty="0">
                <a:latin typeface="Arial" panose="020B0604020202020204" pitchFamily="34" charset="0"/>
                <a:cs typeface="Arial" panose="020B0604020202020204" pitchFamily="34" charset="0"/>
              </a:rPr>
              <a:t>       </a:t>
            </a:r>
          </a:p>
          <a:p>
            <a:pPr marL="0" indent="0">
              <a:buNone/>
            </a:pPr>
            <a:endParaRPr lang="mi-NZ" sz="3600" dirty="0">
              <a:latin typeface="Arial" panose="020B0604020202020204" pitchFamily="34" charset="0"/>
              <a:cs typeface="Arial" panose="020B0604020202020204" pitchFamily="34" charset="0"/>
            </a:endParaRPr>
          </a:p>
          <a:p>
            <a:pPr marL="0" indent="0">
              <a:buNone/>
            </a:pPr>
            <a:endParaRPr lang="mi-NZ" sz="3600" dirty="0">
              <a:latin typeface="Arial" panose="020B0604020202020204" pitchFamily="34" charset="0"/>
              <a:cs typeface="Arial" panose="020B0604020202020204" pitchFamily="34" charset="0"/>
            </a:endParaRPr>
          </a:p>
          <a:p>
            <a:pPr marL="0" indent="0">
              <a:buNone/>
            </a:pPr>
            <a:endParaRPr lang="mi-NZ" sz="3600" dirty="0">
              <a:latin typeface="Arial" panose="020B0604020202020204" pitchFamily="34" charset="0"/>
              <a:cs typeface="Arial" panose="020B0604020202020204" pitchFamily="34" charset="0"/>
            </a:endParaRPr>
          </a:p>
          <a:p>
            <a:pPr marL="0" indent="0">
              <a:buNone/>
            </a:pPr>
            <a:endParaRPr lang="mi-NZ" sz="6500" dirty="0">
              <a:latin typeface="Arial" panose="020B0604020202020204" pitchFamily="34" charset="0"/>
              <a:cs typeface="Arial" panose="020B0604020202020204" pitchFamily="34" charset="0"/>
            </a:endParaRPr>
          </a:p>
          <a:p>
            <a:pPr marL="0" indent="0">
              <a:buNone/>
            </a:pPr>
            <a:r>
              <a:rPr lang="mi-NZ" sz="6500" dirty="0">
                <a:latin typeface="Arial" panose="020B0604020202020204" pitchFamily="34" charset="0"/>
                <a:cs typeface="Arial" panose="020B0604020202020204" pitchFamily="34" charset="0"/>
              </a:rPr>
              <a:t>                               </a:t>
            </a:r>
          </a:p>
          <a:p>
            <a:pPr marL="0" indent="0">
              <a:buNone/>
            </a:pPr>
            <a:endParaRPr lang="mi-NZ" dirty="0">
              <a:latin typeface="Arial" panose="020B0604020202020204" pitchFamily="34" charset="0"/>
              <a:cs typeface="Arial" panose="020B0604020202020204" pitchFamily="34" charset="0"/>
            </a:endParaRPr>
          </a:p>
          <a:p>
            <a:pPr marL="0" indent="0">
              <a:buNone/>
            </a:pPr>
            <a:r>
              <a:rPr lang="mi-NZ" dirty="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p:txBody>
      </p:sp>
      <p:pic>
        <p:nvPicPr>
          <p:cNvPr id="1026" name="Picture 2" descr="Confused Smiley | Funny emoji faces, Thinking emoticon ...">
            <a:extLst>
              <a:ext uri="{FF2B5EF4-FFF2-40B4-BE49-F238E27FC236}">
                <a16:creationId xmlns:a16="http://schemas.microsoft.com/office/drawing/2014/main" id="{003D1EDE-1C80-A510-DADE-9F40BD7ED07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77726" y="3554319"/>
            <a:ext cx="2733576" cy="26443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739200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41" name="Rectangle 1040">
            <a:extLst>
              <a:ext uri="{FF2B5EF4-FFF2-40B4-BE49-F238E27FC236}">
                <a16:creationId xmlns:a16="http://schemas.microsoft.com/office/drawing/2014/main" id="{16C5FA50-8D52-4617-AF91-5C7B1C835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7671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F43CECD-CCED-9710-5325-B74AECF8A1AD}"/>
              </a:ext>
            </a:extLst>
          </p:cNvPr>
          <p:cNvSpPr>
            <a:spLocks noGrp="1"/>
          </p:cNvSpPr>
          <p:nvPr>
            <p:ph type="title"/>
          </p:nvPr>
        </p:nvSpPr>
        <p:spPr>
          <a:xfrm>
            <a:off x="9093496" y="618681"/>
            <a:ext cx="2613872" cy="4794567"/>
          </a:xfrm>
        </p:spPr>
        <p:txBody>
          <a:bodyPr vert="horz" lIns="91440" tIns="45720" rIns="91440" bIns="45720" rtlCol="0" anchor="ctr">
            <a:normAutofit/>
          </a:bodyPr>
          <a:lstStyle/>
          <a:p>
            <a:r>
              <a:rPr lang="en-US" sz="3100">
                <a:solidFill>
                  <a:srgbClr val="FFFFFF"/>
                </a:solidFill>
              </a:rPr>
              <a:t>A Canadian genius once said…</a:t>
            </a:r>
            <a:br>
              <a:rPr lang="en-US" sz="3100">
                <a:solidFill>
                  <a:srgbClr val="FFFFFF"/>
                </a:solidFill>
              </a:rPr>
            </a:br>
            <a:br>
              <a:rPr lang="en-US" sz="3100">
                <a:solidFill>
                  <a:srgbClr val="FFFFFF"/>
                </a:solidFill>
              </a:rPr>
            </a:br>
            <a:br>
              <a:rPr lang="en-US" sz="3100">
                <a:solidFill>
                  <a:srgbClr val="FFFFFF"/>
                </a:solidFill>
              </a:rPr>
            </a:br>
            <a:r>
              <a:rPr lang="en-US" sz="3100">
                <a:solidFill>
                  <a:srgbClr val="FFFFFF"/>
                </a:solidFill>
              </a:rPr>
              <a:t>If you hit  someone with a frying pan…</a:t>
            </a:r>
            <a:br>
              <a:rPr lang="en-US" sz="3100">
                <a:solidFill>
                  <a:srgbClr val="FFFFFF"/>
                </a:solidFill>
              </a:rPr>
            </a:br>
            <a:r>
              <a:rPr lang="en-US" sz="3100">
                <a:solidFill>
                  <a:srgbClr val="FFFFFF"/>
                </a:solidFill>
              </a:rPr>
              <a:t>you don’t call it </a:t>
            </a:r>
            <a:r>
              <a:rPr lang="en-US" sz="3100" b="1">
                <a:solidFill>
                  <a:srgbClr val="FFFFFF"/>
                </a:solidFill>
              </a:rPr>
              <a:t>cooking</a:t>
            </a:r>
            <a:br>
              <a:rPr lang="en-US" sz="3100">
                <a:solidFill>
                  <a:srgbClr val="FFFFFF"/>
                </a:solidFill>
              </a:rPr>
            </a:br>
            <a:endParaRPr lang="en-US" sz="3100">
              <a:solidFill>
                <a:srgbClr val="FFFFFF"/>
              </a:solidFill>
            </a:endParaRPr>
          </a:p>
        </p:txBody>
      </p:sp>
      <p:sp>
        <p:nvSpPr>
          <p:cNvPr id="1043" name="Rounded Rectangle 9">
            <a:extLst>
              <a:ext uri="{FF2B5EF4-FFF2-40B4-BE49-F238E27FC236}">
                <a16:creationId xmlns:a16="http://schemas.microsoft.com/office/drawing/2014/main" id="{E223798C-12AD-4B0C-A50C-D676347D67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3354" y="484632"/>
            <a:ext cx="8129016" cy="5724144"/>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descr="The Negative Effects Of Violent Cartoons On Children- Being The Parent">
            <a:extLst>
              <a:ext uri="{FF2B5EF4-FFF2-40B4-BE49-F238E27FC236}">
                <a16:creationId xmlns:a16="http://schemas.microsoft.com/office/drawing/2014/main" id="{4405BEDE-7501-40E3-3D99-FEBE06495362}"/>
              </a:ext>
            </a:extLst>
          </p:cNvPr>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r="864"/>
          <a:stretch/>
        </p:blipFill>
        <p:spPr bwMode="auto">
          <a:xfrm>
            <a:off x="976251" y="942538"/>
            <a:ext cx="7163222" cy="4808332"/>
          </a:xfrm>
          <a:prstGeom prst="rect">
            <a:avLst/>
          </a:prstGeom>
          <a:noFill/>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92280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83" name="Rectangle 3078">
            <a:extLst>
              <a:ext uri="{FF2B5EF4-FFF2-40B4-BE49-F238E27FC236}">
                <a16:creationId xmlns:a16="http://schemas.microsoft.com/office/drawing/2014/main" id="{32E62931-8EB4-42BB-BAAB-D8757BE66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0D09A4EA-66F4-4D23-6000-1D415925A8C1}"/>
              </a:ext>
            </a:extLst>
          </p:cNvPr>
          <p:cNvSpPr txBox="1"/>
          <p:nvPr/>
        </p:nvSpPr>
        <p:spPr>
          <a:xfrm>
            <a:off x="6367461" y="728663"/>
            <a:ext cx="4984813" cy="5495673"/>
          </a:xfrm>
          <a:prstGeom prst="rect">
            <a:avLst/>
          </a:prstGeom>
          <a:noFill/>
        </p:spPr>
        <p:txBody>
          <a:bodyPr vert="horz" lIns="91440" tIns="45720" rIns="91440" bIns="45720" rtlCol="0" anchor="b">
            <a:normAutofit/>
          </a:bodyPr>
          <a:lstStyle/>
          <a:p>
            <a:pPr algn="ctr" defTabSz="914400">
              <a:lnSpc>
                <a:spcPct val="90000"/>
              </a:lnSpc>
              <a:spcBef>
                <a:spcPct val="0"/>
              </a:spcBef>
              <a:spcAft>
                <a:spcPts val="600"/>
              </a:spcAft>
            </a:pPr>
            <a:r>
              <a:rPr lang="en-US" sz="3900" dirty="0">
                <a:latin typeface="Arial" panose="020B0604020202020204" pitchFamily="34" charset="0"/>
                <a:ea typeface="+mj-ea"/>
                <a:cs typeface="Arial" panose="020B0604020202020204" pitchFamily="34" charset="0"/>
              </a:rPr>
              <a:t>So… you don’t attack someone with your genitals, on theirs, and call it </a:t>
            </a:r>
            <a:r>
              <a:rPr lang="en-US" sz="3900" b="1" i="1" dirty="0">
                <a:latin typeface="Arial" panose="020B0604020202020204" pitchFamily="34" charset="0"/>
                <a:ea typeface="+mj-ea"/>
                <a:cs typeface="Arial" panose="020B0604020202020204" pitchFamily="34" charset="0"/>
              </a:rPr>
              <a:t>sex</a:t>
            </a:r>
          </a:p>
          <a:p>
            <a:pPr algn="ctr" defTabSz="914400">
              <a:lnSpc>
                <a:spcPct val="90000"/>
              </a:lnSpc>
              <a:spcBef>
                <a:spcPct val="0"/>
              </a:spcBef>
              <a:spcAft>
                <a:spcPts val="600"/>
              </a:spcAft>
            </a:pPr>
            <a:endParaRPr lang="en-US" sz="5200" b="1" dirty="0">
              <a:latin typeface="Arial" panose="020B0604020202020204" pitchFamily="34" charset="0"/>
              <a:ea typeface="+mj-ea"/>
              <a:cs typeface="Arial" panose="020B0604020202020204" pitchFamily="34" charset="0"/>
            </a:endParaRPr>
          </a:p>
          <a:p>
            <a:pPr algn="ctr" defTabSz="914400">
              <a:lnSpc>
                <a:spcPct val="90000"/>
              </a:lnSpc>
              <a:spcBef>
                <a:spcPct val="0"/>
              </a:spcBef>
              <a:spcAft>
                <a:spcPts val="600"/>
              </a:spcAft>
            </a:pPr>
            <a:r>
              <a:rPr lang="en-US" sz="2600" dirty="0">
                <a:latin typeface="Arial" panose="020B0604020202020204" pitchFamily="34" charset="0"/>
                <a:cs typeface="Arial" panose="020B0604020202020204" pitchFamily="34" charset="0"/>
              </a:rPr>
              <a:t>Yet sadly these constructions are commonplace in public and professional discourse (especially in </a:t>
            </a:r>
            <a:r>
              <a:rPr lang="en-US" sz="2600" b="1" dirty="0">
                <a:latin typeface="Arial" panose="020B0604020202020204" pitchFamily="34" charset="0"/>
                <a:cs typeface="Arial" panose="020B0604020202020204" pitchFamily="34" charset="0"/>
              </a:rPr>
              <a:t>clinical </a:t>
            </a:r>
          </a:p>
          <a:p>
            <a:pPr algn="ctr" defTabSz="914400">
              <a:lnSpc>
                <a:spcPct val="90000"/>
              </a:lnSpc>
              <a:spcBef>
                <a:spcPct val="0"/>
              </a:spcBef>
              <a:spcAft>
                <a:spcPts val="600"/>
              </a:spcAft>
            </a:pPr>
            <a:r>
              <a:rPr lang="en-US" sz="2600" dirty="0">
                <a:latin typeface="Arial" panose="020B0604020202020204" pitchFamily="34" charset="0"/>
                <a:cs typeface="Arial" panose="020B0604020202020204" pitchFamily="34" charset="0"/>
              </a:rPr>
              <a:t>and </a:t>
            </a:r>
            <a:r>
              <a:rPr lang="en-US" sz="2600" b="1" dirty="0">
                <a:latin typeface="Arial" panose="020B0604020202020204" pitchFamily="34" charset="0"/>
                <a:cs typeface="Arial" panose="020B0604020202020204" pitchFamily="34" charset="0"/>
              </a:rPr>
              <a:t>legal </a:t>
            </a:r>
            <a:r>
              <a:rPr lang="en-US" sz="2600" dirty="0">
                <a:latin typeface="Arial" panose="020B0604020202020204" pitchFamily="34" charset="0"/>
                <a:cs typeface="Arial" panose="020B0604020202020204" pitchFamily="34" charset="0"/>
              </a:rPr>
              <a:t>settings)</a:t>
            </a:r>
          </a:p>
          <a:p>
            <a:pPr defTabSz="914400">
              <a:lnSpc>
                <a:spcPct val="90000"/>
              </a:lnSpc>
              <a:spcBef>
                <a:spcPct val="0"/>
              </a:spcBef>
              <a:spcAft>
                <a:spcPts val="600"/>
              </a:spcAft>
            </a:pPr>
            <a:endParaRPr lang="fr-CA" sz="5400" i="1" dirty="0">
              <a:latin typeface="Arial" panose="020B0604020202020204" pitchFamily="34" charset="0"/>
              <a:cs typeface="Arial" panose="020B0604020202020204" pitchFamily="34" charset="0"/>
            </a:endParaRPr>
          </a:p>
        </p:txBody>
      </p:sp>
      <p:pic>
        <p:nvPicPr>
          <p:cNvPr id="3074" name="Picture 2" descr="Respecting Women: Why Language Matters — Rachel Rosenthal">
            <a:extLst>
              <a:ext uri="{FF2B5EF4-FFF2-40B4-BE49-F238E27FC236}">
                <a16:creationId xmlns:a16="http://schemas.microsoft.com/office/drawing/2014/main" id="{F67126DA-5B9F-F9C4-FEA3-10BC486FE1C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3505"/>
          <a:stretch/>
        </p:blipFill>
        <p:spPr bwMode="auto">
          <a:xfrm>
            <a:off x="1" y="10"/>
            <a:ext cx="6005512" cy="68579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11833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1" name="Rectangle 1030">
            <a:extLst>
              <a:ext uri="{FF2B5EF4-FFF2-40B4-BE49-F238E27FC236}">
                <a16:creationId xmlns:a16="http://schemas.microsoft.com/office/drawing/2014/main" id="{1825AC39-5F85-4CAA-8A81-A1287086B2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3" name="Freeform: Shape 1032">
            <a:extLst>
              <a:ext uri="{FF2B5EF4-FFF2-40B4-BE49-F238E27FC236}">
                <a16:creationId xmlns:a16="http://schemas.microsoft.com/office/drawing/2014/main" id="{95DA4D23-37FC-4B90-8188-F0377C5F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4417162" cy="6858000"/>
          </a:xfrm>
          <a:custGeom>
            <a:avLst/>
            <a:gdLst>
              <a:gd name="connsiteX0" fmla="*/ 0 w 4417162"/>
              <a:gd name="connsiteY0" fmla="*/ 0 h 6858000"/>
              <a:gd name="connsiteX1" fmla="*/ 144378 w 4417162"/>
              <a:gd name="connsiteY1" fmla="*/ 0 h 6858000"/>
              <a:gd name="connsiteX2" fmla="*/ 2310062 w 4417162"/>
              <a:gd name="connsiteY2" fmla="*/ 0 h 6858000"/>
              <a:gd name="connsiteX3" fmla="*/ 4227367 w 4417162"/>
              <a:gd name="connsiteY3" fmla="*/ 0 h 6858000"/>
              <a:gd name="connsiteX4" fmla="*/ 4232407 w 4417162"/>
              <a:gd name="connsiteY4" fmla="*/ 66675 h 6858000"/>
              <a:gd name="connsiteX5" fmla="*/ 4240804 w 4417162"/>
              <a:gd name="connsiteY5" fmla="*/ 122237 h 6858000"/>
              <a:gd name="connsiteX6" fmla="*/ 4250882 w 4417162"/>
              <a:gd name="connsiteY6" fmla="*/ 174625 h 6858000"/>
              <a:gd name="connsiteX7" fmla="*/ 4267678 w 4417162"/>
              <a:gd name="connsiteY7" fmla="*/ 217487 h 6858000"/>
              <a:gd name="connsiteX8" fmla="*/ 4284474 w 4417162"/>
              <a:gd name="connsiteY8" fmla="*/ 260350 h 6858000"/>
              <a:gd name="connsiteX9" fmla="*/ 4304629 w 4417162"/>
              <a:gd name="connsiteY9" fmla="*/ 296862 h 6858000"/>
              <a:gd name="connsiteX10" fmla="*/ 4324784 w 4417162"/>
              <a:gd name="connsiteY10" fmla="*/ 334962 h 6858000"/>
              <a:gd name="connsiteX11" fmla="*/ 4343260 w 4417162"/>
              <a:gd name="connsiteY11" fmla="*/ 369887 h 6858000"/>
              <a:gd name="connsiteX12" fmla="*/ 4361735 w 4417162"/>
              <a:gd name="connsiteY12" fmla="*/ 409575 h 6858000"/>
              <a:gd name="connsiteX13" fmla="*/ 4378531 w 4417162"/>
              <a:gd name="connsiteY13" fmla="*/ 450850 h 6858000"/>
              <a:gd name="connsiteX14" fmla="*/ 4393648 w 4417162"/>
              <a:gd name="connsiteY14" fmla="*/ 496887 h 6858000"/>
              <a:gd name="connsiteX15" fmla="*/ 4405405 w 4417162"/>
              <a:gd name="connsiteY15" fmla="*/ 546100 h 6858000"/>
              <a:gd name="connsiteX16" fmla="*/ 4413803 w 4417162"/>
              <a:gd name="connsiteY16" fmla="*/ 606425 h 6858000"/>
              <a:gd name="connsiteX17" fmla="*/ 4417162 w 4417162"/>
              <a:gd name="connsiteY17" fmla="*/ 673100 h 6858000"/>
              <a:gd name="connsiteX18" fmla="*/ 4413803 w 4417162"/>
              <a:gd name="connsiteY18" fmla="*/ 744537 h 6858000"/>
              <a:gd name="connsiteX19" fmla="*/ 4405405 w 4417162"/>
              <a:gd name="connsiteY19" fmla="*/ 801687 h 6858000"/>
              <a:gd name="connsiteX20" fmla="*/ 4393648 w 4417162"/>
              <a:gd name="connsiteY20" fmla="*/ 854075 h 6858000"/>
              <a:gd name="connsiteX21" fmla="*/ 4378531 w 4417162"/>
              <a:gd name="connsiteY21" fmla="*/ 901700 h 6858000"/>
              <a:gd name="connsiteX22" fmla="*/ 4361735 w 4417162"/>
              <a:gd name="connsiteY22" fmla="*/ 942975 h 6858000"/>
              <a:gd name="connsiteX23" fmla="*/ 4341580 w 4417162"/>
              <a:gd name="connsiteY23" fmla="*/ 981075 h 6858000"/>
              <a:gd name="connsiteX24" fmla="*/ 4321425 w 4417162"/>
              <a:gd name="connsiteY24" fmla="*/ 1017587 h 6858000"/>
              <a:gd name="connsiteX25" fmla="*/ 4301270 w 4417162"/>
              <a:gd name="connsiteY25" fmla="*/ 1055687 h 6858000"/>
              <a:gd name="connsiteX26" fmla="*/ 4282794 w 4417162"/>
              <a:gd name="connsiteY26" fmla="*/ 1095375 h 6858000"/>
              <a:gd name="connsiteX27" fmla="*/ 4264318 w 4417162"/>
              <a:gd name="connsiteY27" fmla="*/ 1136650 h 6858000"/>
              <a:gd name="connsiteX28" fmla="*/ 4249203 w 4417162"/>
              <a:gd name="connsiteY28" fmla="*/ 1182687 h 6858000"/>
              <a:gd name="connsiteX29" fmla="*/ 4239125 w 4417162"/>
              <a:gd name="connsiteY29" fmla="*/ 1235075 h 6858000"/>
              <a:gd name="connsiteX30" fmla="*/ 4229047 w 4417162"/>
              <a:gd name="connsiteY30" fmla="*/ 1295400 h 6858000"/>
              <a:gd name="connsiteX31" fmla="*/ 4227367 w 4417162"/>
              <a:gd name="connsiteY31" fmla="*/ 1363662 h 6858000"/>
              <a:gd name="connsiteX32" fmla="*/ 4229047 w 4417162"/>
              <a:gd name="connsiteY32" fmla="*/ 1431925 h 6858000"/>
              <a:gd name="connsiteX33" fmla="*/ 4239125 w 4417162"/>
              <a:gd name="connsiteY33" fmla="*/ 1492250 h 6858000"/>
              <a:gd name="connsiteX34" fmla="*/ 4249203 w 4417162"/>
              <a:gd name="connsiteY34" fmla="*/ 1544637 h 6858000"/>
              <a:gd name="connsiteX35" fmla="*/ 4264318 w 4417162"/>
              <a:gd name="connsiteY35" fmla="*/ 1589087 h 6858000"/>
              <a:gd name="connsiteX36" fmla="*/ 4282794 w 4417162"/>
              <a:gd name="connsiteY36" fmla="*/ 1631950 h 6858000"/>
              <a:gd name="connsiteX37" fmla="*/ 4301270 w 4417162"/>
              <a:gd name="connsiteY37" fmla="*/ 1671637 h 6858000"/>
              <a:gd name="connsiteX38" fmla="*/ 4321425 w 4417162"/>
              <a:gd name="connsiteY38" fmla="*/ 1708150 h 6858000"/>
              <a:gd name="connsiteX39" fmla="*/ 4341580 w 4417162"/>
              <a:gd name="connsiteY39" fmla="*/ 1743075 h 6858000"/>
              <a:gd name="connsiteX40" fmla="*/ 4361735 w 4417162"/>
              <a:gd name="connsiteY40" fmla="*/ 1782762 h 6858000"/>
              <a:gd name="connsiteX41" fmla="*/ 4378531 w 4417162"/>
              <a:gd name="connsiteY41" fmla="*/ 1824037 h 6858000"/>
              <a:gd name="connsiteX42" fmla="*/ 4393648 w 4417162"/>
              <a:gd name="connsiteY42" fmla="*/ 1870075 h 6858000"/>
              <a:gd name="connsiteX43" fmla="*/ 4405405 w 4417162"/>
              <a:gd name="connsiteY43" fmla="*/ 1922462 h 6858000"/>
              <a:gd name="connsiteX44" fmla="*/ 4413803 w 4417162"/>
              <a:gd name="connsiteY44" fmla="*/ 1982787 h 6858000"/>
              <a:gd name="connsiteX45" fmla="*/ 4417162 w 4417162"/>
              <a:gd name="connsiteY45" fmla="*/ 2051050 h 6858000"/>
              <a:gd name="connsiteX46" fmla="*/ 4413803 w 4417162"/>
              <a:gd name="connsiteY46" fmla="*/ 2119312 h 6858000"/>
              <a:gd name="connsiteX47" fmla="*/ 4405405 w 4417162"/>
              <a:gd name="connsiteY47" fmla="*/ 2179637 h 6858000"/>
              <a:gd name="connsiteX48" fmla="*/ 4393648 w 4417162"/>
              <a:gd name="connsiteY48" fmla="*/ 2232025 h 6858000"/>
              <a:gd name="connsiteX49" fmla="*/ 4378531 w 4417162"/>
              <a:gd name="connsiteY49" fmla="*/ 2278062 h 6858000"/>
              <a:gd name="connsiteX50" fmla="*/ 4361735 w 4417162"/>
              <a:gd name="connsiteY50" fmla="*/ 2319337 h 6858000"/>
              <a:gd name="connsiteX51" fmla="*/ 4341580 w 4417162"/>
              <a:gd name="connsiteY51" fmla="*/ 2359025 h 6858000"/>
              <a:gd name="connsiteX52" fmla="*/ 4321425 w 4417162"/>
              <a:gd name="connsiteY52" fmla="*/ 2395537 h 6858000"/>
              <a:gd name="connsiteX53" fmla="*/ 4301270 w 4417162"/>
              <a:gd name="connsiteY53" fmla="*/ 2433637 h 6858000"/>
              <a:gd name="connsiteX54" fmla="*/ 4282794 w 4417162"/>
              <a:gd name="connsiteY54" fmla="*/ 2471737 h 6858000"/>
              <a:gd name="connsiteX55" fmla="*/ 4264318 w 4417162"/>
              <a:gd name="connsiteY55" fmla="*/ 2513012 h 6858000"/>
              <a:gd name="connsiteX56" fmla="*/ 4249203 w 4417162"/>
              <a:gd name="connsiteY56" fmla="*/ 2560637 h 6858000"/>
              <a:gd name="connsiteX57" fmla="*/ 4239125 w 4417162"/>
              <a:gd name="connsiteY57" fmla="*/ 2613025 h 6858000"/>
              <a:gd name="connsiteX58" fmla="*/ 4229047 w 4417162"/>
              <a:gd name="connsiteY58" fmla="*/ 2671762 h 6858000"/>
              <a:gd name="connsiteX59" fmla="*/ 4227367 w 4417162"/>
              <a:gd name="connsiteY59" fmla="*/ 2741612 h 6858000"/>
              <a:gd name="connsiteX60" fmla="*/ 4229047 w 4417162"/>
              <a:gd name="connsiteY60" fmla="*/ 2809875 h 6858000"/>
              <a:gd name="connsiteX61" fmla="*/ 4239125 w 4417162"/>
              <a:gd name="connsiteY61" fmla="*/ 2868612 h 6858000"/>
              <a:gd name="connsiteX62" fmla="*/ 4249203 w 4417162"/>
              <a:gd name="connsiteY62" fmla="*/ 2922587 h 6858000"/>
              <a:gd name="connsiteX63" fmla="*/ 4264318 w 4417162"/>
              <a:gd name="connsiteY63" fmla="*/ 2967037 h 6858000"/>
              <a:gd name="connsiteX64" fmla="*/ 4282794 w 4417162"/>
              <a:gd name="connsiteY64" fmla="*/ 3009900 h 6858000"/>
              <a:gd name="connsiteX65" fmla="*/ 4301270 w 4417162"/>
              <a:gd name="connsiteY65" fmla="*/ 3046412 h 6858000"/>
              <a:gd name="connsiteX66" fmla="*/ 4321425 w 4417162"/>
              <a:gd name="connsiteY66" fmla="*/ 3084512 h 6858000"/>
              <a:gd name="connsiteX67" fmla="*/ 4341580 w 4417162"/>
              <a:gd name="connsiteY67" fmla="*/ 3121025 h 6858000"/>
              <a:gd name="connsiteX68" fmla="*/ 4361735 w 4417162"/>
              <a:gd name="connsiteY68" fmla="*/ 3160712 h 6858000"/>
              <a:gd name="connsiteX69" fmla="*/ 4378531 w 4417162"/>
              <a:gd name="connsiteY69" fmla="*/ 3201987 h 6858000"/>
              <a:gd name="connsiteX70" fmla="*/ 4393648 w 4417162"/>
              <a:gd name="connsiteY70" fmla="*/ 3248025 h 6858000"/>
              <a:gd name="connsiteX71" fmla="*/ 4405405 w 4417162"/>
              <a:gd name="connsiteY71" fmla="*/ 3300412 h 6858000"/>
              <a:gd name="connsiteX72" fmla="*/ 4413803 w 4417162"/>
              <a:gd name="connsiteY72" fmla="*/ 3360737 h 6858000"/>
              <a:gd name="connsiteX73" fmla="*/ 4417162 w 4417162"/>
              <a:gd name="connsiteY73" fmla="*/ 3427412 h 6858000"/>
              <a:gd name="connsiteX74" fmla="*/ 4413803 w 4417162"/>
              <a:gd name="connsiteY74" fmla="*/ 3497262 h 6858000"/>
              <a:gd name="connsiteX75" fmla="*/ 4405405 w 4417162"/>
              <a:gd name="connsiteY75" fmla="*/ 3557587 h 6858000"/>
              <a:gd name="connsiteX76" fmla="*/ 4393648 w 4417162"/>
              <a:gd name="connsiteY76" fmla="*/ 3609975 h 6858000"/>
              <a:gd name="connsiteX77" fmla="*/ 4378531 w 4417162"/>
              <a:gd name="connsiteY77" fmla="*/ 3656012 h 6858000"/>
              <a:gd name="connsiteX78" fmla="*/ 4361735 w 4417162"/>
              <a:gd name="connsiteY78" fmla="*/ 3697287 h 6858000"/>
              <a:gd name="connsiteX79" fmla="*/ 4341580 w 4417162"/>
              <a:gd name="connsiteY79" fmla="*/ 3736975 h 6858000"/>
              <a:gd name="connsiteX80" fmla="*/ 4301270 w 4417162"/>
              <a:gd name="connsiteY80" fmla="*/ 3811587 h 6858000"/>
              <a:gd name="connsiteX81" fmla="*/ 4282794 w 4417162"/>
              <a:gd name="connsiteY81" fmla="*/ 3848100 h 6858000"/>
              <a:gd name="connsiteX82" fmla="*/ 4264318 w 4417162"/>
              <a:gd name="connsiteY82" fmla="*/ 3890962 h 6858000"/>
              <a:gd name="connsiteX83" fmla="*/ 4249203 w 4417162"/>
              <a:gd name="connsiteY83" fmla="*/ 3935412 h 6858000"/>
              <a:gd name="connsiteX84" fmla="*/ 4239125 w 4417162"/>
              <a:gd name="connsiteY84" fmla="*/ 3987800 h 6858000"/>
              <a:gd name="connsiteX85" fmla="*/ 4229047 w 4417162"/>
              <a:gd name="connsiteY85" fmla="*/ 4048125 h 6858000"/>
              <a:gd name="connsiteX86" fmla="*/ 4227367 w 4417162"/>
              <a:gd name="connsiteY86" fmla="*/ 4116387 h 6858000"/>
              <a:gd name="connsiteX87" fmla="*/ 4229047 w 4417162"/>
              <a:gd name="connsiteY87" fmla="*/ 4186237 h 6858000"/>
              <a:gd name="connsiteX88" fmla="*/ 4239125 w 4417162"/>
              <a:gd name="connsiteY88" fmla="*/ 4244975 h 6858000"/>
              <a:gd name="connsiteX89" fmla="*/ 4249203 w 4417162"/>
              <a:gd name="connsiteY89" fmla="*/ 4297362 h 6858000"/>
              <a:gd name="connsiteX90" fmla="*/ 4264318 w 4417162"/>
              <a:gd name="connsiteY90" fmla="*/ 4343400 h 6858000"/>
              <a:gd name="connsiteX91" fmla="*/ 4282794 w 4417162"/>
              <a:gd name="connsiteY91" fmla="*/ 4386262 h 6858000"/>
              <a:gd name="connsiteX92" fmla="*/ 4301270 w 4417162"/>
              <a:gd name="connsiteY92" fmla="*/ 4424362 h 6858000"/>
              <a:gd name="connsiteX93" fmla="*/ 4341580 w 4417162"/>
              <a:gd name="connsiteY93" fmla="*/ 4498975 h 6858000"/>
              <a:gd name="connsiteX94" fmla="*/ 4361735 w 4417162"/>
              <a:gd name="connsiteY94" fmla="*/ 4537075 h 6858000"/>
              <a:gd name="connsiteX95" fmla="*/ 4378531 w 4417162"/>
              <a:gd name="connsiteY95" fmla="*/ 4579937 h 6858000"/>
              <a:gd name="connsiteX96" fmla="*/ 4393648 w 4417162"/>
              <a:gd name="connsiteY96" fmla="*/ 4625975 h 6858000"/>
              <a:gd name="connsiteX97" fmla="*/ 4405405 w 4417162"/>
              <a:gd name="connsiteY97" fmla="*/ 4678362 h 6858000"/>
              <a:gd name="connsiteX98" fmla="*/ 4413803 w 4417162"/>
              <a:gd name="connsiteY98" fmla="*/ 4738687 h 6858000"/>
              <a:gd name="connsiteX99" fmla="*/ 4417162 w 4417162"/>
              <a:gd name="connsiteY99" fmla="*/ 4806950 h 6858000"/>
              <a:gd name="connsiteX100" fmla="*/ 4413803 w 4417162"/>
              <a:gd name="connsiteY100" fmla="*/ 4875212 h 6858000"/>
              <a:gd name="connsiteX101" fmla="*/ 4405405 w 4417162"/>
              <a:gd name="connsiteY101" fmla="*/ 4935537 h 6858000"/>
              <a:gd name="connsiteX102" fmla="*/ 4393648 w 4417162"/>
              <a:gd name="connsiteY102" fmla="*/ 4987925 h 6858000"/>
              <a:gd name="connsiteX103" fmla="*/ 4378531 w 4417162"/>
              <a:gd name="connsiteY103" fmla="*/ 5033962 h 6858000"/>
              <a:gd name="connsiteX104" fmla="*/ 4361735 w 4417162"/>
              <a:gd name="connsiteY104" fmla="*/ 5075237 h 6858000"/>
              <a:gd name="connsiteX105" fmla="*/ 4341580 w 4417162"/>
              <a:gd name="connsiteY105" fmla="*/ 5114925 h 6858000"/>
              <a:gd name="connsiteX106" fmla="*/ 4321425 w 4417162"/>
              <a:gd name="connsiteY106" fmla="*/ 5149850 h 6858000"/>
              <a:gd name="connsiteX107" fmla="*/ 4301270 w 4417162"/>
              <a:gd name="connsiteY107" fmla="*/ 5186362 h 6858000"/>
              <a:gd name="connsiteX108" fmla="*/ 4282794 w 4417162"/>
              <a:gd name="connsiteY108" fmla="*/ 5226050 h 6858000"/>
              <a:gd name="connsiteX109" fmla="*/ 4264318 w 4417162"/>
              <a:gd name="connsiteY109" fmla="*/ 5268912 h 6858000"/>
              <a:gd name="connsiteX110" fmla="*/ 4249203 w 4417162"/>
              <a:gd name="connsiteY110" fmla="*/ 5313362 h 6858000"/>
              <a:gd name="connsiteX111" fmla="*/ 4239125 w 4417162"/>
              <a:gd name="connsiteY111" fmla="*/ 5365750 h 6858000"/>
              <a:gd name="connsiteX112" fmla="*/ 4229047 w 4417162"/>
              <a:gd name="connsiteY112" fmla="*/ 5426075 h 6858000"/>
              <a:gd name="connsiteX113" fmla="*/ 4227367 w 4417162"/>
              <a:gd name="connsiteY113" fmla="*/ 5494337 h 6858000"/>
              <a:gd name="connsiteX114" fmla="*/ 4229047 w 4417162"/>
              <a:gd name="connsiteY114" fmla="*/ 5562600 h 6858000"/>
              <a:gd name="connsiteX115" fmla="*/ 4239125 w 4417162"/>
              <a:gd name="connsiteY115" fmla="*/ 5622925 h 6858000"/>
              <a:gd name="connsiteX116" fmla="*/ 4249203 w 4417162"/>
              <a:gd name="connsiteY116" fmla="*/ 5675312 h 6858000"/>
              <a:gd name="connsiteX117" fmla="*/ 4264318 w 4417162"/>
              <a:gd name="connsiteY117" fmla="*/ 5721350 h 6858000"/>
              <a:gd name="connsiteX118" fmla="*/ 4282794 w 4417162"/>
              <a:gd name="connsiteY118" fmla="*/ 5762625 h 6858000"/>
              <a:gd name="connsiteX119" fmla="*/ 4301270 w 4417162"/>
              <a:gd name="connsiteY119" fmla="*/ 5802312 h 6858000"/>
              <a:gd name="connsiteX120" fmla="*/ 4321425 w 4417162"/>
              <a:gd name="connsiteY120" fmla="*/ 5840412 h 6858000"/>
              <a:gd name="connsiteX121" fmla="*/ 4341580 w 4417162"/>
              <a:gd name="connsiteY121" fmla="*/ 5876925 h 6858000"/>
              <a:gd name="connsiteX122" fmla="*/ 4361735 w 4417162"/>
              <a:gd name="connsiteY122" fmla="*/ 5915025 h 6858000"/>
              <a:gd name="connsiteX123" fmla="*/ 4378531 w 4417162"/>
              <a:gd name="connsiteY123" fmla="*/ 5956300 h 6858000"/>
              <a:gd name="connsiteX124" fmla="*/ 4393648 w 4417162"/>
              <a:gd name="connsiteY124" fmla="*/ 6003925 h 6858000"/>
              <a:gd name="connsiteX125" fmla="*/ 4405405 w 4417162"/>
              <a:gd name="connsiteY125" fmla="*/ 6056312 h 6858000"/>
              <a:gd name="connsiteX126" fmla="*/ 4413803 w 4417162"/>
              <a:gd name="connsiteY126" fmla="*/ 6113462 h 6858000"/>
              <a:gd name="connsiteX127" fmla="*/ 4417162 w 4417162"/>
              <a:gd name="connsiteY127" fmla="*/ 6183312 h 6858000"/>
              <a:gd name="connsiteX128" fmla="*/ 4413803 w 4417162"/>
              <a:gd name="connsiteY128" fmla="*/ 6251575 h 6858000"/>
              <a:gd name="connsiteX129" fmla="*/ 4405405 w 4417162"/>
              <a:gd name="connsiteY129" fmla="*/ 6311900 h 6858000"/>
              <a:gd name="connsiteX130" fmla="*/ 4393648 w 4417162"/>
              <a:gd name="connsiteY130" fmla="*/ 6361112 h 6858000"/>
              <a:gd name="connsiteX131" fmla="*/ 4378531 w 4417162"/>
              <a:gd name="connsiteY131" fmla="*/ 6407150 h 6858000"/>
              <a:gd name="connsiteX132" fmla="*/ 4361735 w 4417162"/>
              <a:gd name="connsiteY132" fmla="*/ 6448425 h 6858000"/>
              <a:gd name="connsiteX133" fmla="*/ 4343260 w 4417162"/>
              <a:gd name="connsiteY133" fmla="*/ 6488112 h 6858000"/>
              <a:gd name="connsiteX134" fmla="*/ 4324784 w 4417162"/>
              <a:gd name="connsiteY134" fmla="*/ 6523037 h 6858000"/>
              <a:gd name="connsiteX135" fmla="*/ 4304629 w 4417162"/>
              <a:gd name="connsiteY135" fmla="*/ 6561137 h 6858000"/>
              <a:gd name="connsiteX136" fmla="*/ 4284474 w 4417162"/>
              <a:gd name="connsiteY136" fmla="*/ 6597650 h 6858000"/>
              <a:gd name="connsiteX137" fmla="*/ 4267678 w 4417162"/>
              <a:gd name="connsiteY137" fmla="*/ 6640512 h 6858000"/>
              <a:gd name="connsiteX138" fmla="*/ 4250882 w 4417162"/>
              <a:gd name="connsiteY138" fmla="*/ 6683375 h 6858000"/>
              <a:gd name="connsiteX139" fmla="*/ 4240804 w 4417162"/>
              <a:gd name="connsiteY139" fmla="*/ 6735762 h 6858000"/>
              <a:gd name="connsiteX140" fmla="*/ 4232407 w 4417162"/>
              <a:gd name="connsiteY140" fmla="*/ 6791325 h 6858000"/>
              <a:gd name="connsiteX141" fmla="*/ 4227367 w 4417162"/>
              <a:gd name="connsiteY141" fmla="*/ 6858000 h 6858000"/>
              <a:gd name="connsiteX142" fmla="*/ 2310062 w 4417162"/>
              <a:gd name="connsiteY142" fmla="*/ 6858000 h 6858000"/>
              <a:gd name="connsiteX143" fmla="*/ 144378 w 4417162"/>
              <a:gd name="connsiteY143" fmla="*/ 6858000 h 6858000"/>
              <a:gd name="connsiteX144" fmla="*/ 0 w 4417162"/>
              <a:gd name="connsiteY14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Lst>
            <a:rect l="l" t="t" r="r" b="b"/>
            <a:pathLst>
              <a:path w="4417162" h="6858000">
                <a:moveTo>
                  <a:pt x="0" y="0"/>
                </a:moveTo>
                <a:lnTo>
                  <a:pt x="144378" y="0"/>
                </a:lnTo>
                <a:lnTo>
                  <a:pt x="2310062" y="0"/>
                </a:lnTo>
                <a:lnTo>
                  <a:pt x="4227367" y="0"/>
                </a:lnTo>
                <a:lnTo>
                  <a:pt x="4232407" y="66675"/>
                </a:lnTo>
                <a:lnTo>
                  <a:pt x="4240804" y="122237"/>
                </a:lnTo>
                <a:lnTo>
                  <a:pt x="4250882" y="174625"/>
                </a:lnTo>
                <a:lnTo>
                  <a:pt x="4267678" y="217487"/>
                </a:lnTo>
                <a:lnTo>
                  <a:pt x="4284474" y="260350"/>
                </a:lnTo>
                <a:lnTo>
                  <a:pt x="4304629" y="296862"/>
                </a:lnTo>
                <a:lnTo>
                  <a:pt x="4324784" y="334962"/>
                </a:lnTo>
                <a:lnTo>
                  <a:pt x="4343260" y="369887"/>
                </a:lnTo>
                <a:lnTo>
                  <a:pt x="4361735" y="409575"/>
                </a:lnTo>
                <a:lnTo>
                  <a:pt x="4378531" y="450850"/>
                </a:lnTo>
                <a:lnTo>
                  <a:pt x="4393648" y="496887"/>
                </a:lnTo>
                <a:lnTo>
                  <a:pt x="4405405" y="546100"/>
                </a:lnTo>
                <a:lnTo>
                  <a:pt x="4413803" y="606425"/>
                </a:lnTo>
                <a:lnTo>
                  <a:pt x="4417162" y="673100"/>
                </a:lnTo>
                <a:lnTo>
                  <a:pt x="4413803" y="744537"/>
                </a:lnTo>
                <a:lnTo>
                  <a:pt x="4405405" y="801687"/>
                </a:lnTo>
                <a:lnTo>
                  <a:pt x="4393648" y="854075"/>
                </a:lnTo>
                <a:lnTo>
                  <a:pt x="4378531" y="901700"/>
                </a:lnTo>
                <a:lnTo>
                  <a:pt x="4361735" y="942975"/>
                </a:lnTo>
                <a:lnTo>
                  <a:pt x="4341580" y="981075"/>
                </a:lnTo>
                <a:lnTo>
                  <a:pt x="4321425" y="1017587"/>
                </a:lnTo>
                <a:lnTo>
                  <a:pt x="4301270" y="1055687"/>
                </a:lnTo>
                <a:lnTo>
                  <a:pt x="4282794" y="1095375"/>
                </a:lnTo>
                <a:lnTo>
                  <a:pt x="4264318" y="1136650"/>
                </a:lnTo>
                <a:lnTo>
                  <a:pt x="4249203" y="1182687"/>
                </a:lnTo>
                <a:lnTo>
                  <a:pt x="4239125" y="1235075"/>
                </a:lnTo>
                <a:lnTo>
                  <a:pt x="4229047" y="1295400"/>
                </a:lnTo>
                <a:lnTo>
                  <a:pt x="4227367" y="1363662"/>
                </a:lnTo>
                <a:lnTo>
                  <a:pt x="4229047" y="1431925"/>
                </a:lnTo>
                <a:lnTo>
                  <a:pt x="4239125" y="1492250"/>
                </a:lnTo>
                <a:lnTo>
                  <a:pt x="4249203" y="1544637"/>
                </a:lnTo>
                <a:lnTo>
                  <a:pt x="4264318" y="1589087"/>
                </a:lnTo>
                <a:lnTo>
                  <a:pt x="4282794" y="1631950"/>
                </a:lnTo>
                <a:lnTo>
                  <a:pt x="4301270" y="1671637"/>
                </a:lnTo>
                <a:lnTo>
                  <a:pt x="4321425" y="1708150"/>
                </a:lnTo>
                <a:lnTo>
                  <a:pt x="4341580" y="1743075"/>
                </a:lnTo>
                <a:lnTo>
                  <a:pt x="4361735" y="1782762"/>
                </a:lnTo>
                <a:lnTo>
                  <a:pt x="4378531" y="1824037"/>
                </a:lnTo>
                <a:lnTo>
                  <a:pt x="4393648" y="1870075"/>
                </a:lnTo>
                <a:lnTo>
                  <a:pt x="4405405" y="1922462"/>
                </a:lnTo>
                <a:lnTo>
                  <a:pt x="4413803" y="1982787"/>
                </a:lnTo>
                <a:lnTo>
                  <a:pt x="4417162" y="2051050"/>
                </a:lnTo>
                <a:lnTo>
                  <a:pt x="4413803" y="2119312"/>
                </a:lnTo>
                <a:lnTo>
                  <a:pt x="4405405" y="2179637"/>
                </a:lnTo>
                <a:lnTo>
                  <a:pt x="4393648" y="2232025"/>
                </a:lnTo>
                <a:lnTo>
                  <a:pt x="4378531" y="2278062"/>
                </a:lnTo>
                <a:lnTo>
                  <a:pt x="4361735" y="2319337"/>
                </a:lnTo>
                <a:lnTo>
                  <a:pt x="4341580" y="2359025"/>
                </a:lnTo>
                <a:lnTo>
                  <a:pt x="4321425" y="2395537"/>
                </a:lnTo>
                <a:lnTo>
                  <a:pt x="4301270" y="2433637"/>
                </a:lnTo>
                <a:lnTo>
                  <a:pt x="4282794" y="2471737"/>
                </a:lnTo>
                <a:lnTo>
                  <a:pt x="4264318" y="2513012"/>
                </a:lnTo>
                <a:lnTo>
                  <a:pt x="4249203" y="2560637"/>
                </a:lnTo>
                <a:lnTo>
                  <a:pt x="4239125" y="2613025"/>
                </a:lnTo>
                <a:lnTo>
                  <a:pt x="4229047" y="2671762"/>
                </a:lnTo>
                <a:lnTo>
                  <a:pt x="4227367" y="2741612"/>
                </a:lnTo>
                <a:lnTo>
                  <a:pt x="4229047" y="2809875"/>
                </a:lnTo>
                <a:lnTo>
                  <a:pt x="4239125" y="2868612"/>
                </a:lnTo>
                <a:lnTo>
                  <a:pt x="4249203" y="2922587"/>
                </a:lnTo>
                <a:lnTo>
                  <a:pt x="4264318" y="2967037"/>
                </a:lnTo>
                <a:lnTo>
                  <a:pt x="4282794" y="3009900"/>
                </a:lnTo>
                <a:lnTo>
                  <a:pt x="4301270" y="3046412"/>
                </a:lnTo>
                <a:lnTo>
                  <a:pt x="4321425" y="3084512"/>
                </a:lnTo>
                <a:lnTo>
                  <a:pt x="4341580" y="3121025"/>
                </a:lnTo>
                <a:lnTo>
                  <a:pt x="4361735" y="3160712"/>
                </a:lnTo>
                <a:lnTo>
                  <a:pt x="4378531" y="3201987"/>
                </a:lnTo>
                <a:lnTo>
                  <a:pt x="4393648" y="3248025"/>
                </a:lnTo>
                <a:lnTo>
                  <a:pt x="4405405" y="3300412"/>
                </a:lnTo>
                <a:lnTo>
                  <a:pt x="4413803" y="3360737"/>
                </a:lnTo>
                <a:lnTo>
                  <a:pt x="4417162" y="3427412"/>
                </a:lnTo>
                <a:lnTo>
                  <a:pt x="4413803" y="3497262"/>
                </a:lnTo>
                <a:lnTo>
                  <a:pt x="4405405" y="3557587"/>
                </a:lnTo>
                <a:lnTo>
                  <a:pt x="4393648" y="3609975"/>
                </a:lnTo>
                <a:lnTo>
                  <a:pt x="4378531" y="3656012"/>
                </a:lnTo>
                <a:lnTo>
                  <a:pt x="4361735" y="3697287"/>
                </a:lnTo>
                <a:lnTo>
                  <a:pt x="4341580" y="3736975"/>
                </a:lnTo>
                <a:lnTo>
                  <a:pt x="4301270" y="3811587"/>
                </a:lnTo>
                <a:lnTo>
                  <a:pt x="4282794" y="3848100"/>
                </a:lnTo>
                <a:lnTo>
                  <a:pt x="4264318" y="3890962"/>
                </a:lnTo>
                <a:lnTo>
                  <a:pt x="4249203" y="3935412"/>
                </a:lnTo>
                <a:lnTo>
                  <a:pt x="4239125" y="3987800"/>
                </a:lnTo>
                <a:lnTo>
                  <a:pt x="4229047" y="4048125"/>
                </a:lnTo>
                <a:lnTo>
                  <a:pt x="4227367" y="4116387"/>
                </a:lnTo>
                <a:lnTo>
                  <a:pt x="4229047" y="4186237"/>
                </a:lnTo>
                <a:lnTo>
                  <a:pt x="4239125" y="4244975"/>
                </a:lnTo>
                <a:lnTo>
                  <a:pt x="4249203" y="4297362"/>
                </a:lnTo>
                <a:lnTo>
                  <a:pt x="4264318" y="4343400"/>
                </a:lnTo>
                <a:lnTo>
                  <a:pt x="4282794" y="4386262"/>
                </a:lnTo>
                <a:lnTo>
                  <a:pt x="4301270" y="4424362"/>
                </a:lnTo>
                <a:lnTo>
                  <a:pt x="4341580" y="4498975"/>
                </a:lnTo>
                <a:lnTo>
                  <a:pt x="4361735" y="4537075"/>
                </a:lnTo>
                <a:lnTo>
                  <a:pt x="4378531" y="4579937"/>
                </a:lnTo>
                <a:lnTo>
                  <a:pt x="4393648" y="4625975"/>
                </a:lnTo>
                <a:lnTo>
                  <a:pt x="4405405" y="4678362"/>
                </a:lnTo>
                <a:lnTo>
                  <a:pt x="4413803" y="4738687"/>
                </a:lnTo>
                <a:lnTo>
                  <a:pt x="4417162" y="4806950"/>
                </a:lnTo>
                <a:lnTo>
                  <a:pt x="4413803" y="4875212"/>
                </a:lnTo>
                <a:lnTo>
                  <a:pt x="4405405" y="4935537"/>
                </a:lnTo>
                <a:lnTo>
                  <a:pt x="4393648" y="4987925"/>
                </a:lnTo>
                <a:lnTo>
                  <a:pt x="4378531" y="5033962"/>
                </a:lnTo>
                <a:lnTo>
                  <a:pt x="4361735" y="5075237"/>
                </a:lnTo>
                <a:lnTo>
                  <a:pt x="4341580" y="5114925"/>
                </a:lnTo>
                <a:lnTo>
                  <a:pt x="4321425" y="5149850"/>
                </a:lnTo>
                <a:lnTo>
                  <a:pt x="4301270" y="5186362"/>
                </a:lnTo>
                <a:lnTo>
                  <a:pt x="4282794" y="5226050"/>
                </a:lnTo>
                <a:lnTo>
                  <a:pt x="4264318" y="5268912"/>
                </a:lnTo>
                <a:lnTo>
                  <a:pt x="4249203" y="5313362"/>
                </a:lnTo>
                <a:lnTo>
                  <a:pt x="4239125" y="5365750"/>
                </a:lnTo>
                <a:lnTo>
                  <a:pt x="4229047" y="5426075"/>
                </a:lnTo>
                <a:lnTo>
                  <a:pt x="4227367" y="5494337"/>
                </a:lnTo>
                <a:lnTo>
                  <a:pt x="4229047" y="5562600"/>
                </a:lnTo>
                <a:lnTo>
                  <a:pt x="4239125" y="5622925"/>
                </a:lnTo>
                <a:lnTo>
                  <a:pt x="4249203" y="5675312"/>
                </a:lnTo>
                <a:lnTo>
                  <a:pt x="4264318" y="5721350"/>
                </a:lnTo>
                <a:lnTo>
                  <a:pt x="4282794" y="5762625"/>
                </a:lnTo>
                <a:lnTo>
                  <a:pt x="4301270" y="5802312"/>
                </a:lnTo>
                <a:lnTo>
                  <a:pt x="4321425" y="5840412"/>
                </a:lnTo>
                <a:lnTo>
                  <a:pt x="4341580" y="5876925"/>
                </a:lnTo>
                <a:lnTo>
                  <a:pt x="4361735" y="5915025"/>
                </a:lnTo>
                <a:lnTo>
                  <a:pt x="4378531" y="5956300"/>
                </a:lnTo>
                <a:lnTo>
                  <a:pt x="4393648" y="6003925"/>
                </a:lnTo>
                <a:lnTo>
                  <a:pt x="4405405" y="6056312"/>
                </a:lnTo>
                <a:lnTo>
                  <a:pt x="4413803" y="6113462"/>
                </a:lnTo>
                <a:lnTo>
                  <a:pt x="4417162" y="6183312"/>
                </a:lnTo>
                <a:lnTo>
                  <a:pt x="4413803" y="6251575"/>
                </a:lnTo>
                <a:lnTo>
                  <a:pt x="4405405" y="6311900"/>
                </a:lnTo>
                <a:lnTo>
                  <a:pt x="4393648" y="6361112"/>
                </a:lnTo>
                <a:lnTo>
                  <a:pt x="4378531" y="6407150"/>
                </a:lnTo>
                <a:lnTo>
                  <a:pt x="4361735" y="6448425"/>
                </a:lnTo>
                <a:lnTo>
                  <a:pt x="4343260" y="6488112"/>
                </a:lnTo>
                <a:lnTo>
                  <a:pt x="4324784" y="6523037"/>
                </a:lnTo>
                <a:lnTo>
                  <a:pt x="4304629" y="6561137"/>
                </a:lnTo>
                <a:lnTo>
                  <a:pt x="4284474" y="6597650"/>
                </a:lnTo>
                <a:lnTo>
                  <a:pt x="4267678" y="6640512"/>
                </a:lnTo>
                <a:lnTo>
                  <a:pt x="4250882" y="6683375"/>
                </a:lnTo>
                <a:lnTo>
                  <a:pt x="4240804" y="6735762"/>
                </a:lnTo>
                <a:lnTo>
                  <a:pt x="4232407" y="6791325"/>
                </a:lnTo>
                <a:lnTo>
                  <a:pt x="4227367" y="6858000"/>
                </a:lnTo>
                <a:lnTo>
                  <a:pt x="2310062" y="6858000"/>
                </a:lnTo>
                <a:lnTo>
                  <a:pt x="144378" y="6858000"/>
                </a:lnTo>
                <a:lnTo>
                  <a:pt x="0" y="6858000"/>
                </a:lnTo>
                <a:close/>
              </a:path>
            </a:pathLst>
          </a:custGeom>
          <a:solidFill>
            <a:srgbClr val="FFFFFF"/>
          </a:solidFill>
          <a:ln w="0">
            <a:noFill/>
            <a:prstDash val="solid"/>
            <a:round/>
            <a:headEnd/>
            <a:tailEnd/>
          </a:ln>
        </p:spPr>
      </p:sp>
      <p:sp useBgFill="1">
        <p:nvSpPr>
          <p:cNvPr id="1035" name="Freeform: Shape 1034">
            <a:extLst>
              <a:ext uri="{FF2B5EF4-FFF2-40B4-BE49-F238E27FC236}">
                <a16:creationId xmlns:a16="http://schemas.microsoft.com/office/drawing/2014/main" id="{A7A4B465-FBCC-4CD4-89A1-82992A7B47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4272784" cy="6858000"/>
          </a:xfrm>
          <a:custGeom>
            <a:avLst/>
            <a:gdLst>
              <a:gd name="connsiteX0" fmla="*/ 0 w 4272784"/>
              <a:gd name="connsiteY0" fmla="*/ 0 h 6858000"/>
              <a:gd name="connsiteX1" fmla="*/ 4082989 w 4272784"/>
              <a:gd name="connsiteY1" fmla="*/ 0 h 6858000"/>
              <a:gd name="connsiteX2" fmla="*/ 4088029 w 4272784"/>
              <a:gd name="connsiteY2" fmla="*/ 66675 h 6858000"/>
              <a:gd name="connsiteX3" fmla="*/ 4096426 w 4272784"/>
              <a:gd name="connsiteY3" fmla="*/ 122237 h 6858000"/>
              <a:gd name="connsiteX4" fmla="*/ 4106504 w 4272784"/>
              <a:gd name="connsiteY4" fmla="*/ 174625 h 6858000"/>
              <a:gd name="connsiteX5" fmla="*/ 4123300 w 4272784"/>
              <a:gd name="connsiteY5" fmla="*/ 217487 h 6858000"/>
              <a:gd name="connsiteX6" fmla="*/ 4140096 w 4272784"/>
              <a:gd name="connsiteY6" fmla="*/ 260350 h 6858000"/>
              <a:gd name="connsiteX7" fmla="*/ 4160251 w 4272784"/>
              <a:gd name="connsiteY7" fmla="*/ 296862 h 6858000"/>
              <a:gd name="connsiteX8" fmla="*/ 4180406 w 4272784"/>
              <a:gd name="connsiteY8" fmla="*/ 334962 h 6858000"/>
              <a:gd name="connsiteX9" fmla="*/ 4198882 w 4272784"/>
              <a:gd name="connsiteY9" fmla="*/ 369887 h 6858000"/>
              <a:gd name="connsiteX10" fmla="*/ 4217357 w 4272784"/>
              <a:gd name="connsiteY10" fmla="*/ 409575 h 6858000"/>
              <a:gd name="connsiteX11" fmla="*/ 4234153 w 4272784"/>
              <a:gd name="connsiteY11" fmla="*/ 450850 h 6858000"/>
              <a:gd name="connsiteX12" fmla="*/ 4249270 w 4272784"/>
              <a:gd name="connsiteY12" fmla="*/ 496887 h 6858000"/>
              <a:gd name="connsiteX13" fmla="*/ 4261027 w 4272784"/>
              <a:gd name="connsiteY13" fmla="*/ 546100 h 6858000"/>
              <a:gd name="connsiteX14" fmla="*/ 4269425 w 4272784"/>
              <a:gd name="connsiteY14" fmla="*/ 606425 h 6858000"/>
              <a:gd name="connsiteX15" fmla="*/ 4272784 w 4272784"/>
              <a:gd name="connsiteY15" fmla="*/ 673100 h 6858000"/>
              <a:gd name="connsiteX16" fmla="*/ 4269425 w 4272784"/>
              <a:gd name="connsiteY16" fmla="*/ 744537 h 6858000"/>
              <a:gd name="connsiteX17" fmla="*/ 4261027 w 4272784"/>
              <a:gd name="connsiteY17" fmla="*/ 801687 h 6858000"/>
              <a:gd name="connsiteX18" fmla="*/ 4249270 w 4272784"/>
              <a:gd name="connsiteY18" fmla="*/ 854075 h 6858000"/>
              <a:gd name="connsiteX19" fmla="*/ 4234153 w 4272784"/>
              <a:gd name="connsiteY19" fmla="*/ 901700 h 6858000"/>
              <a:gd name="connsiteX20" fmla="*/ 4217357 w 4272784"/>
              <a:gd name="connsiteY20" fmla="*/ 942975 h 6858000"/>
              <a:gd name="connsiteX21" fmla="*/ 4197202 w 4272784"/>
              <a:gd name="connsiteY21" fmla="*/ 981075 h 6858000"/>
              <a:gd name="connsiteX22" fmla="*/ 4177047 w 4272784"/>
              <a:gd name="connsiteY22" fmla="*/ 1017587 h 6858000"/>
              <a:gd name="connsiteX23" fmla="*/ 4156892 w 4272784"/>
              <a:gd name="connsiteY23" fmla="*/ 1055687 h 6858000"/>
              <a:gd name="connsiteX24" fmla="*/ 4138416 w 4272784"/>
              <a:gd name="connsiteY24" fmla="*/ 1095375 h 6858000"/>
              <a:gd name="connsiteX25" fmla="*/ 4119940 w 4272784"/>
              <a:gd name="connsiteY25" fmla="*/ 1136650 h 6858000"/>
              <a:gd name="connsiteX26" fmla="*/ 4104825 w 4272784"/>
              <a:gd name="connsiteY26" fmla="*/ 1182687 h 6858000"/>
              <a:gd name="connsiteX27" fmla="*/ 4094747 w 4272784"/>
              <a:gd name="connsiteY27" fmla="*/ 1235075 h 6858000"/>
              <a:gd name="connsiteX28" fmla="*/ 4084669 w 4272784"/>
              <a:gd name="connsiteY28" fmla="*/ 1295400 h 6858000"/>
              <a:gd name="connsiteX29" fmla="*/ 4082989 w 4272784"/>
              <a:gd name="connsiteY29" fmla="*/ 1363662 h 6858000"/>
              <a:gd name="connsiteX30" fmla="*/ 4084669 w 4272784"/>
              <a:gd name="connsiteY30" fmla="*/ 1431925 h 6858000"/>
              <a:gd name="connsiteX31" fmla="*/ 4094747 w 4272784"/>
              <a:gd name="connsiteY31" fmla="*/ 1492250 h 6858000"/>
              <a:gd name="connsiteX32" fmla="*/ 4104825 w 4272784"/>
              <a:gd name="connsiteY32" fmla="*/ 1544637 h 6858000"/>
              <a:gd name="connsiteX33" fmla="*/ 4119940 w 4272784"/>
              <a:gd name="connsiteY33" fmla="*/ 1589087 h 6858000"/>
              <a:gd name="connsiteX34" fmla="*/ 4138416 w 4272784"/>
              <a:gd name="connsiteY34" fmla="*/ 1631950 h 6858000"/>
              <a:gd name="connsiteX35" fmla="*/ 4156892 w 4272784"/>
              <a:gd name="connsiteY35" fmla="*/ 1671637 h 6858000"/>
              <a:gd name="connsiteX36" fmla="*/ 4177047 w 4272784"/>
              <a:gd name="connsiteY36" fmla="*/ 1708150 h 6858000"/>
              <a:gd name="connsiteX37" fmla="*/ 4197202 w 4272784"/>
              <a:gd name="connsiteY37" fmla="*/ 1743075 h 6858000"/>
              <a:gd name="connsiteX38" fmla="*/ 4217357 w 4272784"/>
              <a:gd name="connsiteY38" fmla="*/ 1782762 h 6858000"/>
              <a:gd name="connsiteX39" fmla="*/ 4234153 w 4272784"/>
              <a:gd name="connsiteY39" fmla="*/ 1824037 h 6858000"/>
              <a:gd name="connsiteX40" fmla="*/ 4249270 w 4272784"/>
              <a:gd name="connsiteY40" fmla="*/ 1870075 h 6858000"/>
              <a:gd name="connsiteX41" fmla="*/ 4261027 w 4272784"/>
              <a:gd name="connsiteY41" fmla="*/ 1922462 h 6858000"/>
              <a:gd name="connsiteX42" fmla="*/ 4269425 w 4272784"/>
              <a:gd name="connsiteY42" fmla="*/ 1982787 h 6858000"/>
              <a:gd name="connsiteX43" fmla="*/ 4272784 w 4272784"/>
              <a:gd name="connsiteY43" fmla="*/ 2051050 h 6858000"/>
              <a:gd name="connsiteX44" fmla="*/ 4269425 w 4272784"/>
              <a:gd name="connsiteY44" fmla="*/ 2119312 h 6858000"/>
              <a:gd name="connsiteX45" fmla="*/ 4261027 w 4272784"/>
              <a:gd name="connsiteY45" fmla="*/ 2179637 h 6858000"/>
              <a:gd name="connsiteX46" fmla="*/ 4249270 w 4272784"/>
              <a:gd name="connsiteY46" fmla="*/ 2232025 h 6858000"/>
              <a:gd name="connsiteX47" fmla="*/ 4234153 w 4272784"/>
              <a:gd name="connsiteY47" fmla="*/ 2278062 h 6858000"/>
              <a:gd name="connsiteX48" fmla="*/ 4217357 w 4272784"/>
              <a:gd name="connsiteY48" fmla="*/ 2319337 h 6858000"/>
              <a:gd name="connsiteX49" fmla="*/ 4197202 w 4272784"/>
              <a:gd name="connsiteY49" fmla="*/ 2359025 h 6858000"/>
              <a:gd name="connsiteX50" fmla="*/ 4177047 w 4272784"/>
              <a:gd name="connsiteY50" fmla="*/ 2395537 h 6858000"/>
              <a:gd name="connsiteX51" fmla="*/ 4156892 w 4272784"/>
              <a:gd name="connsiteY51" fmla="*/ 2433637 h 6858000"/>
              <a:gd name="connsiteX52" fmla="*/ 4138416 w 4272784"/>
              <a:gd name="connsiteY52" fmla="*/ 2471737 h 6858000"/>
              <a:gd name="connsiteX53" fmla="*/ 4119940 w 4272784"/>
              <a:gd name="connsiteY53" fmla="*/ 2513012 h 6858000"/>
              <a:gd name="connsiteX54" fmla="*/ 4104825 w 4272784"/>
              <a:gd name="connsiteY54" fmla="*/ 2560637 h 6858000"/>
              <a:gd name="connsiteX55" fmla="*/ 4094747 w 4272784"/>
              <a:gd name="connsiteY55" fmla="*/ 2613025 h 6858000"/>
              <a:gd name="connsiteX56" fmla="*/ 4084669 w 4272784"/>
              <a:gd name="connsiteY56" fmla="*/ 2671762 h 6858000"/>
              <a:gd name="connsiteX57" fmla="*/ 4082989 w 4272784"/>
              <a:gd name="connsiteY57" fmla="*/ 2741612 h 6858000"/>
              <a:gd name="connsiteX58" fmla="*/ 4084669 w 4272784"/>
              <a:gd name="connsiteY58" fmla="*/ 2809875 h 6858000"/>
              <a:gd name="connsiteX59" fmla="*/ 4094747 w 4272784"/>
              <a:gd name="connsiteY59" fmla="*/ 2868612 h 6858000"/>
              <a:gd name="connsiteX60" fmla="*/ 4104825 w 4272784"/>
              <a:gd name="connsiteY60" fmla="*/ 2922587 h 6858000"/>
              <a:gd name="connsiteX61" fmla="*/ 4119940 w 4272784"/>
              <a:gd name="connsiteY61" fmla="*/ 2967037 h 6858000"/>
              <a:gd name="connsiteX62" fmla="*/ 4138416 w 4272784"/>
              <a:gd name="connsiteY62" fmla="*/ 3009900 h 6858000"/>
              <a:gd name="connsiteX63" fmla="*/ 4156892 w 4272784"/>
              <a:gd name="connsiteY63" fmla="*/ 3046412 h 6858000"/>
              <a:gd name="connsiteX64" fmla="*/ 4177047 w 4272784"/>
              <a:gd name="connsiteY64" fmla="*/ 3084512 h 6858000"/>
              <a:gd name="connsiteX65" fmla="*/ 4197202 w 4272784"/>
              <a:gd name="connsiteY65" fmla="*/ 3121025 h 6858000"/>
              <a:gd name="connsiteX66" fmla="*/ 4217357 w 4272784"/>
              <a:gd name="connsiteY66" fmla="*/ 3160712 h 6858000"/>
              <a:gd name="connsiteX67" fmla="*/ 4234153 w 4272784"/>
              <a:gd name="connsiteY67" fmla="*/ 3201987 h 6858000"/>
              <a:gd name="connsiteX68" fmla="*/ 4249270 w 4272784"/>
              <a:gd name="connsiteY68" fmla="*/ 3248025 h 6858000"/>
              <a:gd name="connsiteX69" fmla="*/ 4261027 w 4272784"/>
              <a:gd name="connsiteY69" fmla="*/ 3300412 h 6858000"/>
              <a:gd name="connsiteX70" fmla="*/ 4269425 w 4272784"/>
              <a:gd name="connsiteY70" fmla="*/ 3360737 h 6858000"/>
              <a:gd name="connsiteX71" fmla="*/ 4272784 w 4272784"/>
              <a:gd name="connsiteY71" fmla="*/ 3427412 h 6858000"/>
              <a:gd name="connsiteX72" fmla="*/ 4269425 w 4272784"/>
              <a:gd name="connsiteY72" fmla="*/ 3497262 h 6858000"/>
              <a:gd name="connsiteX73" fmla="*/ 4261027 w 4272784"/>
              <a:gd name="connsiteY73" fmla="*/ 3557587 h 6858000"/>
              <a:gd name="connsiteX74" fmla="*/ 4249270 w 4272784"/>
              <a:gd name="connsiteY74" fmla="*/ 3609975 h 6858000"/>
              <a:gd name="connsiteX75" fmla="*/ 4234153 w 4272784"/>
              <a:gd name="connsiteY75" fmla="*/ 3656012 h 6858000"/>
              <a:gd name="connsiteX76" fmla="*/ 4217357 w 4272784"/>
              <a:gd name="connsiteY76" fmla="*/ 3697287 h 6858000"/>
              <a:gd name="connsiteX77" fmla="*/ 4197202 w 4272784"/>
              <a:gd name="connsiteY77" fmla="*/ 3736975 h 6858000"/>
              <a:gd name="connsiteX78" fmla="*/ 4156892 w 4272784"/>
              <a:gd name="connsiteY78" fmla="*/ 3811587 h 6858000"/>
              <a:gd name="connsiteX79" fmla="*/ 4138416 w 4272784"/>
              <a:gd name="connsiteY79" fmla="*/ 3848100 h 6858000"/>
              <a:gd name="connsiteX80" fmla="*/ 4119940 w 4272784"/>
              <a:gd name="connsiteY80" fmla="*/ 3890962 h 6858000"/>
              <a:gd name="connsiteX81" fmla="*/ 4104825 w 4272784"/>
              <a:gd name="connsiteY81" fmla="*/ 3935412 h 6858000"/>
              <a:gd name="connsiteX82" fmla="*/ 4094747 w 4272784"/>
              <a:gd name="connsiteY82" fmla="*/ 3987800 h 6858000"/>
              <a:gd name="connsiteX83" fmla="*/ 4084669 w 4272784"/>
              <a:gd name="connsiteY83" fmla="*/ 4048125 h 6858000"/>
              <a:gd name="connsiteX84" fmla="*/ 4082989 w 4272784"/>
              <a:gd name="connsiteY84" fmla="*/ 4116387 h 6858000"/>
              <a:gd name="connsiteX85" fmla="*/ 4084669 w 4272784"/>
              <a:gd name="connsiteY85" fmla="*/ 4186237 h 6858000"/>
              <a:gd name="connsiteX86" fmla="*/ 4094747 w 4272784"/>
              <a:gd name="connsiteY86" fmla="*/ 4244975 h 6858000"/>
              <a:gd name="connsiteX87" fmla="*/ 4104825 w 4272784"/>
              <a:gd name="connsiteY87" fmla="*/ 4297362 h 6858000"/>
              <a:gd name="connsiteX88" fmla="*/ 4119940 w 4272784"/>
              <a:gd name="connsiteY88" fmla="*/ 4343400 h 6858000"/>
              <a:gd name="connsiteX89" fmla="*/ 4138416 w 4272784"/>
              <a:gd name="connsiteY89" fmla="*/ 4386262 h 6858000"/>
              <a:gd name="connsiteX90" fmla="*/ 4156892 w 4272784"/>
              <a:gd name="connsiteY90" fmla="*/ 4424362 h 6858000"/>
              <a:gd name="connsiteX91" fmla="*/ 4197202 w 4272784"/>
              <a:gd name="connsiteY91" fmla="*/ 4498975 h 6858000"/>
              <a:gd name="connsiteX92" fmla="*/ 4217357 w 4272784"/>
              <a:gd name="connsiteY92" fmla="*/ 4537075 h 6858000"/>
              <a:gd name="connsiteX93" fmla="*/ 4234153 w 4272784"/>
              <a:gd name="connsiteY93" fmla="*/ 4579937 h 6858000"/>
              <a:gd name="connsiteX94" fmla="*/ 4249270 w 4272784"/>
              <a:gd name="connsiteY94" fmla="*/ 4625975 h 6858000"/>
              <a:gd name="connsiteX95" fmla="*/ 4261027 w 4272784"/>
              <a:gd name="connsiteY95" fmla="*/ 4678362 h 6858000"/>
              <a:gd name="connsiteX96" fmla="*/ 4269425 w 4272784"/>
              <a:gd name="connsiteY96" fmla="*/ 4738687 h 6858000"/>
              <a:gd name="connsiteX97" fmla="*/ 4272784 w 4272784"/>
              <a:gd name="connsiteY97" fmla="*/ 4806950 h 6858000"/>
              <a:gd name="connsiteX98" fmla="*/ 4269425 w 4272784"/>
              <a:gd name="connsiteY98" fmla="*/ 4875212 h 6858000"/>
              <a:gd name="connsiteX99" fmla="*/ 4261027 w 4272784"/>
              <a:gd name="connsiteY99" fmla="*/ 4935537 h 6858000"/>
              <a:gd name="connsiteX100" fmla="*/ 4249270 w 4272784"/>
              <a:gd name="connsiteY100" fmla="*/ 4987925 h 6858000"/>
              <a:gd name="connsiteX101" fmla="*/ 4234153 w 4272784"/>
              <a:gd name="connsiteY101" fmla="*/ 5033962 h 6858000"/>
              <a:gd name="connsiteX102" fmla="*/ 4217357 w 4272784"/>
              <a:gd name="connsiteY102" fmla="*/ 5075237 h 6858000"/>
              <a:gd name="connsiteX103" fmla="*/ 4197202 w 4272784"/>
              <a:gd name="connsiteY103" fmla="*/ 5114925 h 6858000"/>
              <a:gd name="connsiteX104" fmla="*/ 4177047 w 4272784"/>
              <a:gd name="connsiteY104" fmla="*/ 5149850 h 6858000"/>
              <a:gd name="connsiteX105" fmla="*/ 4156892 w 4272784"/>
              <a:gd name="connsiteY105" fmla="*/ 5186362 h 6858000"/>
              <a:gd name="connsiteX106" fmla="*/ 4138416 w 4272784"/>
              <a:gd name="connsiteY106" fmla="*/ 5226050 h 6858000"/>
              <a:gd name="connsiteX107" fmla="*/ 4119940 w 4272784"/>
              <a:gd name="connsiteY107" fmla="*/ 5268912 h 6858000"/>
              <a:gd name="connsiteX108" fmla="*/ 4104825 w 4272784"/>
              <a:gd name="connsiteY108" fmla="*/ 5313362 h 6858000"/>
              <a:gd name="connsiteX109" fmla="*/ 4094747 w 4272784"/>
              <a:gd name="connsiteY109" fmla="*/ 5365750 h 6858000"/>
              <a:gd name="connsiteX110" fmla="*/ 4084669 w 4272784"/>
              <a:gd name="connsiteY110" fmla="*/ 5426075 h 6858000"/>
              <a:gd name="connsiteX111" fmla="*/ 4082989 w 4272784"/>
              <a:gd name="connsiteY111" fmla="*/ 5494337 h 6858000"/>
              <a:gd name="connsiteX112" fmla="*/ 4084669 w 4272784"/>
              <a:gd name="connsiteY112" fmla="*/ 5562600 h 6858000"/>
              <a:gd name="connsiteX113" fmla="*/ 4094747 w 4272784"/>
              <a:gd name="connsiteY113" fmla="*/ 5622925 h 6858000"/>
              <a:gd name="connsiteX114" fmla="*/ 4104825 w 4272784"/>
              <a:gd name="connsiteY114" fmla="*/ 5675312 h 6858000"/>
              <a:gd name="connsiteX115" fmla="*/ 4119940 w 4272784"/>
              <a:gd name="connsiteY115" fmla="*/ 5721350 h 6858000"/>
              <a:gd name="connsiteX116" fmla="*/ 4138416 w 4272784"/>
              <a:gd name="connsiteY116" fmla="*/ 5762625 h 6858000"/>
              <a:gd name="connsiteX117" fmla="*/ 4156892 w 4272784"/>
              <a:gd name="connsiteY117" fmla="*/ 5802312 h 6858000"/>
              <a:gd name="connsiteX118" fmla="*/ 4177047 w 4272784"/>
              <a:gd name="connsiteY118" fmla="*/ 5840412 h 6858000"/>
              <a:gd name="connsiteX119" fmla="*/ 4197202 w 4272784"/>
              <a:gd name="connsiteY119" fmla="*/ 5876925 h 6858000"/>
              <a:gd name="connsiteX120" fmla="*/ 4217357 w 4272784"/>
              <a:gd name="connsiteY120" fmla="*/ 5915025 h 6858000"/>
              <a:gd name="connsiteX121" fmla="*/ 4234153 w 4272784"/>
              <a:gd name="connsiteY121" fmla="*/ 5956300 h 6858000"/>
              <a:gd name="connsiteX122" fmla="*/ 4249270 w 4272784"/>
              <a:gd name="connsiteY122" fmla="*/ 6003925 h 6858000"/>
              <a:gd name="connsiteX123" fmla="*/ 4261027 w 4272784"/>
              <a:gd name="connsiteY123" fmla="*/ 6056312 h 6858000"/>
              <a:gd name="connsiteX124" fmla="*/ 4269425 w 4272784"/>
              <a:gd name="connsiteY124" fmla="*/ 6113462 h 6858000"/>
              <a:gd name="connsiteX125" fmla="*/ 4272784 w 4272784"/>
              <a:gd name="connsiteY125" fmla="*/ 6183312 h 6858000"/>
              <a:gd name="connsiteX126" fmla="*/ 4269425 w 4272784"/>
              <a:gd name="connsiteY126" fmla="*/ 6251575 h 6858000"/>
              <a:gd name="connsiteX127" fmla="*/ 4261027 w 4272784"/>
              <a:gd name="connsiteY127" fmla="*/ 6311900 h 6858000"/>
              <a:gd name="connsiteX128" fmla="*/ 4249270 w 4272784"/>
              <a:gd name="connsiteY128" fmla="*/ 6361112 h 6858000"/>
              <a:gd name="connsiteX129" fmla="*/ 4234153 w 4272784"/>
              <a:gd name="connsiteY129" fmla="*/ 6407150 h 6858000"/>
              <a:gd name="connsiteX130" fmla="*/ 4217357 w 4272784"/>
              <a:gd name="connsiteY130" fmla="*/ 6448425 h 6858000"/>
              <a:gd name="connsiteX131" fmla="*/ 4198882 w 4272784"/>
              <a:gd name="connsiteY131" fmla="*/ 6488112 h 6858000"/>
              <a:gd name="connsiteX132" fmla="*/ 4180406 w 4272784"/>
              <a:gd name="connsiteY132" fmla="*/ 6523037 h 6858000"/>
              <a:gd name="connsiteX133" fmla="*/ 4160251 w 4272784"/>
              <a:gd name="connsiteY133" fmla="*/ 6561137 h 6858000"/>
              <a:gd name="connsiteX134" fmla="*/ 4140096 w 4272784"/>
              <a:gd name="connsiteY134" fmla="*/ 6597650 h 6858000"/>
              <a:gd name="connsiteX135" fmla="*/ 4123300 w 4272784"/>
              <a:gd name="connsiteY135" fmla="*/ 6640512 h 6858000"/>
              <a:gd name="connsiteX136" fmla="*/ 4106504 w 4272784"/>
              <a:gd name="connsiteY136" fmla="*/ 6683375 h 6858000"/>
              <a:gd name="connsiteX137" fmla="*/ 4096426 w 4272784"/>
              <a:gd name="connsiteY137" fmla="*/ 6735762 h 6858000"/>
              <a:gd name="connsiteX138" fmla="*/ 4088029 w 4272784"/>
              <a:gd name="connsiteY138" fmla="*/ 6791325 h 6858000"/>
              <a:gd name="connsiteX139" fmla="*/ 4082989 w 4272784"/>
              <a:gd name="connsiteY139" fmla="*/ 6858000 h 6858000"/>
              <a:gd name="connsiteX140" fmla="*/ 0 w 4272784"/>
              <a:gd name="connsiteY140"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Lst>
            <a:rect l="l" t="t" r="r" b="b"/>
            <a:pathLst>
              <a:path w="4272784" h="6858000">
                <a:moveTo>
                  <a:pt x="0" y="0"/>
                </a:moveTo>
                <a:lnTo>
                  <a:pt x="4082989" y="0"/>
                </a:lnTo>
                <a:lnTo>
                  <a:pt x="4088029" y="66675"/>
                </a:lnTo>
                <a:lnTo>
                  <a:pt x="4096426" y="122237"/>
                </a:lnTo>
                <a:lnTo>
                  <a:pt x="4106504" y="174625"/>
                </a:lnTo>
                <a:lnTo>
                  <a:pt x="4123300" y="217487"/>
                </a:lnTo>
                <a:lnTo>
                  <a:pt x="4140096" y="260350"/>
                </a:lnTo>
                <a:lnTo>
                  <a:pt x="4160251" y="296862"/>
                </a:lnTo>
                <a:lnTo>
                  <a:pt x="4180406" y="334962"/>
                </a:lnTo>
                <a:lnTo>
                  <a:pt x="4198882" y="369887"/>
                </a:lnTo>
                <a:lnTo>
                  <a:pt x="4217357" y="409575"/>
                </a:lnTo>
                <a:lnTo>
                  <a:pt x="4234153" y="450850"/>
                </a:lnTo>
                <a:lnTo>
                  <a:pt x="4249270" y="496887"/>
                </a:lnTo>
                <a:lnTo>
                  <a:pt x="4261027" y="546100"/>
                </a:lnTo>
                <a:lnTo>
                  <a:pt x="4269425" y="606425"/>
                </a:lnTo>
                <a:lnTo>
                  <a:pt x="4272784" y="673100"/>
                </a:lnTo>
                <a:lnTo>
                  <a:pt x="4269425" y="744537"/>
                </a:lnTo>
                <a:lnTo>
                  <a:pt x="4261027" y="801687"/>
                </a:lnTo>
                <a:lnTo>
                  <a:pt x="4249270" y="854075"/>
                </a:lnTo>
                <a:lnTo>
                  <a:pt x="4234153" y="901700"/>
                </a:lnTo>
                <a:lnTo>
                  <a:pt x="4217357" y="942975"/>
                </a:lnTo>
                <a:lnTo>
                  <a:pt x="4197202" y="981075"/>
                </a:lnTo>
                <a:lnTo>
                  <a:pt x="4177047" y="1017587"/>
                </a:lnTo>
                <a:lnTo>
                  <a:pt x="4156892" y="1055687"/>
                </a:lnTo>
                <a:lnTo>
                  <a:pt x="4138416" y="1095375"/>
                </a:lnTo>
                <a:lnTo>
                  <a:pt x="4119940" y="1136650"/>
                </a:lnTo>
                <a:lnTo>
                  <a:pt x="4104825" y="1182687"/>
                </a:lnTo>
                <a:lnTo>
                  <a:pt x="4094747" y="1235075"/>
                </a:lnTo>
                <a:lnTo>
                  <a:pt x="4084669" y="1295400"/>
                </a:lnTo>
                <a:lnTo>
                  <a:pt x="4082989" y="1363662"/>
                </a:lnTo>
                <a:lnTo>
                  <a:pt x="4084669" y="1431925"/>
                </a:lnTo>
                <a:lnTo>
                  <a:pt x="4094747" y="1492250"/>
                </a:lnTo>
                <a:lnTo>
                  <a:pt x="4104825" y="1544637"/>
                </a:lnTo>
                <a:lnTo>
                  <a:pt x="4119940" y="1589087"/>
                </a:lnTo>
                <a:lnTo>
                  <a:pt x="4138416" y="1631950"/>
                </a:lnTo>
                <a:lnTo>
                  <a:pt x="4156892" y="1671637"/>
                </a:lnTo>
                <a:lnTo>
                  <a:pt x="4177047" y="1708150"/>
                </a:lnTo>
                <a:lnTo>
                  <a:pt x="4197202" y="1743075"/>
                </a:lnTo>
                <a:lnTo>
                  <a:pt x="4217357" y="1782762"/>
                </a:lnTo>
                <a:lnTo>
                  <a:pt x="4234153" y="1824037"/>
                </a:lnTo>
                <a:lnTo>
                  <a:pt x="4249270" y="1870075"/>
                </a:lnTo>
                <a:lnTo>
                  <a:pt x="4261027" y="1922462"/>
                </a:lnTo>
                <a:lnTo>
                  <a:pt x="4269425" y="1982787"/>
                </a:lnTo>
                <a:lnTo>
                  <a:pt x="4272784" y="2051050"/>
                </a:lnTo>
                <a:lnTo>
                  <a:pt x="4269425" y="2119312"/>
                </a:lnTo>
                <a:lnTo>
                  <a:pt x="4261027" y="2179637"/>
                </a:lnTo>
                <a:lnTo>
                  <a:pt x="4249270" y="2232025"/>
                </a:lnTo>
                <a:lnTo>
                  <a:pt x="4234153" y="2278062"/>
                </a:lnTo>
                <a:lnTo>
                  <a:pt x="4217357" y="2319337"/>
                </a:lnTo>
                <a:lnTo>
                  <a:pt x="4197202" y="2359025"/>
                </a:lnTo>
                <a:lnTo>
                  <a:pt x="4177047" y="2395537"/>
                </a:lnTo>
                <a:lnTo>
                  <a:pt x="4156892" y="2433637"/>
                </a:lnTo>
                <a:lnTo>
                  <a:pt x="4138416" y="2471737"/>
                </a:lnTo>
                <a:lnTo>
                  <a:pt x="4119940" y="2513012"/>
                </a:lnTo>
                <a:lnTo>
                  <a:pt x="4104825" y="2560637"/>
                </a:lnTo>
                <a:lnTo>
                  <a:pt x="4094747" y="2613025"/>
                </a:lnTo>
                <a:lnTo>
                  <a:pt x="4084669" y="2671762"/>
                </a:lnTo>
                <a:lnTo>
                  <a:pt x="4082989" y="2741612"/>
                </a:lnTo>
                <a:lnTo>
                  <a:pt x="4084669" y="2809875"/>
                </a:lnTo>
                <a:lnTo>
                  <a:pt x="4094747" y="2868612"/>
                </a:lnTo>
                <a:lnTo>
                  <a:pt x="4104825" y="2922587"/>
                </a:lnTo>
                <a:lnTo>
                  <a:pt x="4119940" y="2967037"/>
                </a:lnTo>
                <a:lnTo>
                  <a:pt x="4138416" y="3009900"/>
                </a:lnTo>
                <a:lnTo>
                  <a:pt x="4156892" y="3046412"/>
                </a:lnTo>
                <a:lnTo>
                  <a:pt x="4177047" y="3084512"/>
                </a:lnTo>
                <a:lnTo>
                  <a:pt x="4197202" y="3121025"/>
                </a:lnTo>
                <a:lnTo>
                  <a:pt x="4217357" y="3160712"/>
                </a:lnTo>
                <a:lnTo>
                  <a:pt x="4234153" y="3201987"/>
                </a:lnTo>
                <a:lnTo>
                  <a:pt x="4249270" y="3248025"/>
                </a:lnTo>
                <a:lnTo>
                  <a:pt x="4261027" y="3300412"/>
                </a:lnTo>
                <a:lnTo>
                  <a:pt x="4269425" y="3360737"/>
                </a:lnTo>
                <a:lnTo>
                  <a:pt x="4272784" y="3427412"/>
                </a:lnTo>
                <a:lnTo>
                  <a:pt x="4269425" y="3497262"/>
                </a:lnTo>
                <a:lnTo>
                  <a:pt x="4261027" y="3557587"/>
                </a:lnTo>
                <a:lnTo>
                  <a:pt x="4249270" y="3609975"/>
                </a:lnTo>
                <a:lnTo>
                  <a:pt x="4234153" y="3656012"/>
                </a:lnTo>
                <a:lnTo>
                  <a:pt x="4217357" y="3697287"/>
                </a:lnTo>
                <a:lnTo>
                  <a:pt x="4197202" y="3736975"/>
                </a:lnTo>
                <a:lnTo>
                  <a:pt x="4156892" y="3811587"/>
                </a:lnTo>
                <a:lnTo>
                  <a:pt x="4138416" y="3848100"/>
                </a:lnTo>
                <a:lnTo>
                  <a:pt x="4119940" y="3890962"/>
                </a:lnTo>
                <a:lnTo>
                  <a:pt x="4104825" y="3935412"/>
                </a:lnTo>
                <a:lnTo>
                  <a:pt x="4094747" y="3987800"/>
                </a:lnTo>
                <a:lnTo>
                  <a:pt x="4084669" y="4048125"/>
                </a:lnTo>
                <a:lnTo>
                  <a:pt x="4082989" y="4116387"/>
                </a:lnTo>
                <a:lnTo>
                  <a:pt x="4084669" y="4186237"/>
                </a:lnTo>
                <a:lnTo>
                  <a:pt x="4094747" y="4244975"/>
                </a:lnTo>
                <a:lnTo>
                  <a:pt x="4104825" y="4297362"/>
                </a:lnTo>
                <a:lnTo>
                  <a:pt x="4119940" y="4343400"/>
                </a:lnTo>
                <a:lnTo>
                  <a:pt x="4138416" y="4386262"/>
                </a:lnTo>
                <a:lnTo>
                  <a:pt x="4156892" y="4424362"/>
                </a:lnTo>
                <a:lnTo>
                  <a:pt x="4197202" y="4498975"/>
                </a:lnTo>
                <a:lnTo>
                  <a:pt x="4217357" y="4537075"/>
                </a:lnTo>
                <a:lnTo>
                  <a:pt x="4234153" y="4579937"/>
                </a:lnTo>
                <a:lnTo>
                  <a:pt x="4249270" y="4625975"/>
                </a:lnTo>
                <a:lnTo>
                  <a:pt x="4261027" y="4678362"/>
                </a:lnTo>
                <a:lnTo>
                  <a:pt x="4269425" y="4738687"/>
                </a:lnTo>
                <a:lnTo>
                  <a:pt x="4272784" y="4806950"/>
                </a:lnTo>
                <a:lnTo>
                  <a:pt x="4269425" y="4875212"/>
                </a:lnTo>
                <a:lnTo>
                  <a:pt x="4261027" y="4935537"/>
                </a:lnTo>
                <a:lnTo>
                  <a:pt x="4249270" y="4987925"/>
                </a:lnTo>
                <a:lnTo>
                  <a:pt x="4234153" y="5033962"/>
                </a:lnTo>
                <a:lnTo>
                  <a:pt x="4217357" y="5075237"/>
                </a:lnTo>
                <a:lnTo>
                  <a:pt x="4197202" y="5114925"/>
                </a:lnTo>
                <a:lnTo>
                  <a:pt x="4177047" y="5149850"/>
                </a:lnTo>
                <a:lnTo>
                  <a:pt x="4156892" y="5186362"/>
                </a:lnTo>
                <a:lnTo>
                  <a:pt x="4138416" y="5226050"/>
                </a:lnTo>
                <a:lnTo>
                  <a:pt x="4119940" y="5268912"/>
                </a:lnTo>
                <a:lnTo>
                  <a:pt x="4104825" y="5313362"/>
                </a:lnTo>
                <a:lnTo>
                  <a:pt x="4094747" y="5365750"/>
                </a:lnTo>
                <a:lnTo>
                  <a:pt x="4084669" y="5426075"/>
                </a:lnTo>
                <a:lnTo>
                  <a:pt x="4082989" y="5494337"/>
                </a:lnTo>
                <a:lnTo>
                  <a:pt x="4084669" y="5562600"/>
                </a:lnTo>
                <a:lnTo>
                  <a:pt x="4094747" y="5622925"/>
                </a:lnTo>
                <a:lnTo>
                  <a:pt x="4104825" y="5675312"/>
                </a:lnTo>
                <a:lnTo>
                  <a:pt x="4119940" y="5721350"/>
                </a:lnTo>
                <a:lnTo>
                  <a:pt x="4138416" y="5762625"/>
                </a:lnTo>
                <a:lnTo>
                  <a:pt x="4156892" y="5802312"/>
                </a:lnTo>
                <a:lnTo>
                  <a:pt x="4177047" y="5840412"/>
                </a:lnTo>
                <a:lnTo>
                  <a:pt x="4197202" y="5876925"/>
                </a:lnTo>
                <a:lnTo>
                  <a:pt x="4217357" y="5915025"/>
                </a:lnTo>
                <a:lnTo>
                  <a:pt x="4234153" y="5956300"/>
                </a:lnTo>
                <a:lnTo>
                  <a:pt x="4249270" y="6003925"/>
                </a:lnTo>
                <a:lnTo>
                  <a:pt x="4261027" y="6056312"/>
                </a:lnTo>
                <a:lnTo>
                  <a:pt x="4269425" y="6113462"/>
                </a:lnTo>
                <a:lnTo>
                  <a:pt x="4272784" y="6183312"/>
                </a:lnTo>
                <a:lnTo>
                  <a:pt x="4269425" y="6251575"/>
                </a:lnTo>
                <a:lnTo>
                  <a:pt x="4261027" y="6311900"/>
                </a:lnTo>
                <a:lnTo>
                  <a:pt x="4249270" y="6361112"/>
                </a:lnTo>
                <a:lnTo>
                  <a:pt x="4234153" y="6407150"/>
                </a:lnTo>
                <a:lnTo>
                  <a:pt x="4217357" y="6448425"/>
                </a:lnTo>
                <a:lnTo>
                  <a:pt x="4198882" y="6488112"/>
                </a:lnTo>
                <a:lnTo>
                  <a:pt x="4180406" y="6523037"/>
                </a:lnTo>
                <a:lnTo>
                  <a:pt x="4160251" y="6561137"/>
                </a:lnTo>
                <a:lnTo>
                  <a:pt x="4140096" y="6597650"/>
                </a:lnTo>
                <a:lnTo>
                  <a:pt x="4123300" y="6640512"/>
                </a:lnTo>
                <a:lnTo>
                  <a:pt x="4106504" y="6683375"/>
                </a:lnTo>
                <a:lnTo>
                  <a:pt x="4096426" y="6735762"/>
                </a:lnTo>
                <a:lnTo>
                  <a:pt x="4088029" y="6791325"/>
                </a:lnTo>
                <a:lnTo>
                  <a:pt x="4082989" y="6858000"/>
                </a:lnTo>
                <a:lnTo>
                  <a:pt x="0" y="6858000"/>
                </a:lnTo>
                <a:close/>
              </a:path>
            </a:pathLst>
          </a:custGeom>
          <a:ln w="0">
            <a:noFill/>
            <a:prstDash val="solid"/>
            <a:round/>
            <a:headEnd/>
            <a:tailEnd/>
          </a:ln>
        </p:spPr>
        <p:txBody>
          <a:bodyPr/>
          <a:lstStyle/>
          <a:p>
            <a:endParaRPr lang="en-US" dirty="0"/>
          </a:p>
        </p:txBody>
      </p:sp>
      <p:sp>
        <p:nvSpPr>
          <p:cNvPr id="1037" name="Freeform: Shape 1036">
            <a:extLst>
              <a:ext uri="{FF2B5EF4-FFF2-40B4-BE49-F238E27FC236}">
                <a16:creationId xmlns:a16="http://schemas.microsoft.com/office/drawing/2014/main" id="{909E572F-9CDC-4214-9D42-FF00176495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4417162" cy="6858000"/>
          </a:xfrm>
          <a:custGeom>
            <a:avLst/>
            <a:gdLst>
              <a:gd name="connsiteX0" fmla="*/ 4417162 w 4417162"/>
              <a:gd name="connsiteY0" fmla="*/ 0 h 6858000"/>
              <a:gd name="connsiteX1" fmla="*/ 334174 w 4417162"/>
              <a:gd name="connsiteY1" fmla="*/ 0 h 6858000"/>
              <a:gd name="connsiteX2" fmla="*/ 334173 w 4417162"/>
              <a:gd name="connsiteY2" fmla="*/ 0 h 6858000"/>
              <a:gd name="connsiteX3" fmla="*/ 189795 w 4417162"/>
              <a:gd name="connsiteY3" fmla="*/ 0 h 6858000"/>
              <a:gd name="connsiteX4" fmla="*/ 184756 w 4417162"/>
              <a:gd name="connsiteY4" fmla="*/ 66675 h 6858000"/>
              <a:gd name="connsiteX5" fmla="*/ 176358 w 4417162"/>
              <a:gd name="connsiteY5" fmla="*/ 122237 h 6858000"/>
              <a:gd name="connsiteX6" fmla="*/ 166281 w 4417162"/>
              <a:gd name="connsiteY6" fmla="*/ 174625 h 6858000"/>
              <a:gd name="connsiteX7" fmla="*/ 149485 w 4417162"/>
              <a:gd name="connsiteY7" fmla="*/ 217487 h 6858000"/>
              <a:gd name="connsiteX8" fmla="*/ 132689 w 4417162"/>
              <a:gd name="connsiteY8" fmla="*/ 260350 h 6858000"/>
              <a:gd name="connsiteX9" fmla="*/ 112534 w 4417162"/>
              <a:gd name="connsiteY9" fmla="*/ 296862 h 6858000"/>
              <a:gd name="connsiteX10" fmla="*/ 92379 w 4417162"/>
              <a:gd name="connsiteY10" fmla="*/ 334962 h 6858000"/>
              <a:gd name="connsiteX11" fmla="*/ 73903 w 4417162"/>
              <a:gd name="connsiteY11" fmla="*/ 369887 h 6858000"/>
              <a:gd name="connsiteX12" fmla="*/ 55427 w 4417162"/>
              <a:gd name="connsiteY12" fmla="*/ 409575 h 6858000"/>
              <a:gd name="connsiteX13" fmla="*/ 38632 w 4417162"/>
              <a:gd name="connsiteY13" fmla="*/ 450850 h 6858000"/>
              <a:gd name="connsiteX14" fmla="*/ 23515 w 4417162"/>
              <a:gd name="connsiteY14" fmla="*/ 496887 h 6858000"/>
              <a:gd name="connsiteX15" fmla="*/ 11758 w 4417162"/>
              <a:gd name="connsiteY15" fmla="*/ 546100 h 6858000"/>
              <a:gd name="connsiteX16" fmla="*/ 3359 w 4417162"/>
              <a:gd name="connsiteY16" fmla="*/ 606425 h 6858000"/>
              <a:gd name="connsiteX17" fmla="*/ 0 w 4417162"/>
              <a:gd name="connsiteY17" fmla="*/ 673100 h 6858000"/>
              <a:gd name="connsiteX18" fmla="*/ 3359 w 4417162"/>
              <a:gd name="connsiteY18" fmla="*/ 744537 h 6858000"/>
              <a:gd name="connsiteX19" fmla="*/ 11758 w 4417162"/>
              <a:gd name="connsiteY19" fmla="*/ 801687 h 6858000"/>
              <a:gd name="connsiteX20" fmla="*/ 23515 w 4417162"/>
              <a:gd name="connsiteY20" fmla="*/ 854075 h 6858000"/>
              <a:gd name="connsiteX21" fmla="*/ 38632 w 4417162"/>
              <a:gd name="connsiteY21" fmla="*/ 901700 h 6858000"/>
              <a:gd name="connsiteX22" fmla="*/ 55427 w 4417162"/>
              <a:gd name="connsiteY22" fmla="*/ 942975 h 6858000"/>
              <a:gd name="connsiteX23" fmla="*/ 75583 w 4417162"/>
              <a:gd name="connsiteY23" fmla="*/ 981075 h 6858000"/>
              <a:gd name="connsiteX24" fmla="*/ 95738 w 4417162"/>
              <a:gd name="connsiteY24" fmla="*/ 1017587 h 6858000"/>
              <a:gd name="connsiteX25" fmla="*/ 115893 w 4417162"/>
              <a:gd name="connsiteY25" fmla="*/ 1055687 h 6858000"/>
              <a:gd name="connsiteX26" fmla="*/ 134368 w 4417162"/>
              <a:gd name="connsiteY26" fmla="*/ 1095375 h 6858000"/>
              <a:gd name="connsiteX27" fmla="*/ 152844 w 4417162"/>
              <a:gd name="connsiteY27" fmla="*/ 1136650 h 6858000"/>
              <a:gd name="connsiteX28" fmla="*/ 167960 w 4417162"/>
              <a:gd name="connsiteY28" fmla="*/ 1182687 h 6858000"/>
              <a:gd name="connsiteX29" fmla="*/ 178038 w 4417162"/>
              <a:gd name="connsiteY29" fmla="*/ 1235075 h 6858000"/>
              <a:gd name="connsiteX30" fmla="*/ 188115 w 4417162"/>
              <a:gd name="connsiteY30" fmla="*/ 1295400 h 6858000"/>
              <a:gd name="connsiteX31" fmla="*/ 189795 w 4417162"/>
              <a:gd name="connsiteY31" fmla="*/ 1363662 h 6858000"/>
              <a:gd name="connsiteX32" fmla="*/ 188115 w 4417162"/>
              <a:gd name="connsiteY32" fmla="*/ 1431925 h 6858000"/>
              <a:gd name="connsiteX33" fmla="*/ 178038 w 4417162"/>
              <a:gd name="connsiteY33" fmla="*/ 1492250 h 6858000"/>
              <a:gd name="connsiteX34" fmla="*/ 167960 w 4417162"/>
              <a:gd name="connsiteY34" fmla="*/ 1544637 h 6858000"/>
              <a:gd name="connsiteX35" fmla="*/ 152844 w 4417162"/>
              <a:gd name="connsiteY35" fmla="*/ 1589087 h 6858000"/>
              <a:gd name="connsiteX36" fmla="*/ 134368 w 4417162"/>
              <a:gd name="connsiteY36" fmla="*/ 1631950 h 6858000"/>
              <a:gd name="connsiteX37" fmla="*/ 115893 w 4417162"/>
              <a:gd name="connsiteY37" fmla="*/ 1671637 h 6858000"/>
              <a:gd name="connsiteX38" fmla="*/ 95738 w 4417162"/>
              <a:gd name="connsiteY38" fmla="*/ 1708150 h 6858000"/>
              <a:gd name="connsiteX39" fmla="*/ 75583 w 4417162"/>
              <a:gd name="connsiteY39" fmla="*/ 1743075 h 6858000"/>
              <a:gd name="connsiteX40" fmla="*/ 55427 w 4417162"/>
              <a:gd name="connsiteY40" fmla="*/ 1782762 h 6858000"/>
              <a:gd name="connsiteX41" fmla="*/ 38632 w 4417162"/>
              <a:gd name="connsiteY41" fmla="*/ 1824037 h 6858000"/>
              <a:gd name="connsiteX42" fmla="*/ 23515 w 4417162"/>
              <a:gd name="connsiteY42" fmla="*/ 1870075 h 6858000"/>
              <a:gd name="connsiteX43" fmla="*/ 11758 w 4417162"/>
              <a:gd name="connsiteY43" fmla="*/ 1922462 h 6858000"/>
              <a:gd name="connsiteX44" fmla="*/ 3359 w 4417162"/>
              <a:gd name="connsiteY44" fmla="*/ 1982787 h 6858000"/>
              <a:gd name="connsiteX45" fmla="*/ 0 w 4417162"/>
              <a:gd name="connsiteY45" fmla="*/ 2051050 h 6858000"/>
              <a:gd name="connsiteX46" fmla="*/ 3359 w 4417162"/>
              <a:gd name="connsiteY46" fmla="*/ 2119312 h 6858000"/>
              <a:gd name="connsiteX47" fmla="*/ 11758 w 4417162"/>
              <a:gd name="connsiteY47" fmla="*/ 2179637 h 6858000"/>
              <a:gd name="connsiteX48" fmla="*/ 23515 w 4417162"/>
              <a:gd name="connsiteY48" fmla="*/ 2232025 h 6858000"/>
              <a:gd name="connsiteX49" fmla="*/ 38632 w 4417162"/>
              <a:gd name="connsiteY49" fmla="*/ 2278062 h 6858000"/>
              <a:gd name="connsiteX50" fmla="*/ 55427 w 4417162"/>
              <a:gd name="connsiteY50" fmla="*/ 2319337 h 6858000"/>
              <a:gd name="connsiteX51" fmla="*/ 75583 w 4417162"/>
              <a:gd name="connsiteY51" fmla="*/ 2359025 h 6858000"/>
              <a:gd name="connsiteX52" fmla="*/ 95738 w 4417162"/>
              <a:gd name="connsiteY52" fmla="*/ 2395537 h 6858000"/>
              <a:gd name="connsiteX53" fmla="*/ 115893 w 4417162"/>
              <a:gd name="connsiteY53" fmla="*/ 2433637 h 6858000"/>
              <a:gd name="connsiteX54" fmla="*/ 134368 w 4417162"/>
              <a:gd name="connsiteY54" fmla="*/ 2471737 h 6858000"/>
              <a:gd name="connsiteX55" fmla="*/ 152844 w 4417162"/>
              <a:gd name="connsiteY55" fmla="*/ 2513012 h 6858000"/>
              <a:gd name="connsiteX56" fmla="*/ 167960 w 4417162"/>
              <a:gd name="connsiteY56" fmla="*/ 2560637 h 6858000"/>
              <a:gd name="connsiteX57" fmla="*/ 178038 w 4417162"/>
              <a:gd name="connsiteY57" fmla="*/ 2613025 h 6858000"/>
              <a:gd name="connsiteX58" fmla="*/ 188115 w 4417162"/>
              <a:gd name="connsiteY58" fmla="*/ 2671762 h 6858000"/>
              <a:gd name="connsiteX59" fmla="*/ 189795 w 4417162"/>
              <a:gd name="connsiteY59" fmla="*/ 2741612 h 6858000"/>
              <a:gd name="connsiteX60" fmla="*/ 188115 w 4417162"/>
              <a:gd name="connsiteY60" fmla="*/ 2809875 h 6858000"/>
              <a:gd name="connsiteX61" fmla="*/ 178038 w 4417162"/>
              <a:gd name="connsiteY61" fmla="*/ 2868612 h 6858000"/>
              <a:gd name="connsiteX62" fmla="*/ 167960 w 4417162"/>
              <a:gd name="connsiteY62" fmla="*/ 2922587 h 6858000"/>
              <a:gd name="connsiteX63" fmla="*/ 152844 w 4417162"/>
              <a:gd name="connsiteY63" fmla="*/ 2967037 h 6858000"/>
              <a:gd name="connsiteX64" fmla="*/ 134368 w 4417162"/>
              <a:gd name="connsiteY64" fmla="*/ 3009900 h 6858000"/>
              <a:gd name="connsiteX65" fmla="*/ 115893 w 4417162"/>
              <a:gd name="connsiteY65" fmla="*/ 3046412 h 6858000"/>
              <a:gd name="connsiteX66" fmla="*/ 95738 w 4417162"/>
              <a:gd name="connsiteY66" fmla="*/ 3084512 h 6858000"/>
              <a:gd name="connsiteX67" fmla="*/ 75583 w 4417162"/>
              <a:gd name="connsiteY67" fmla="*/ 3121025 h 6858000"/>
              <a:gd name="connsiteX68" fmla="*/ 55427 w 4417162"/>
              <a:gd name="connsiteY68" fmla="*/ 3160712 h 6858000"/>
              <a:gd name="connsiteX69" fmla="*/ 38632 w 4417162"/>
              <a:gd name="connsiteY69" fmla="*/ 3201987 h 6858000"/>
              <a:gd name="connsiteX70" fmla="*/ 23515 w 4417162"/>
              <a:gd name="connsiteY70" fmla="*/ 3248025 h 6858000"/>
              <a:gd name="connsiteX71" fmla="*/ 11758 w 4417162"/>
              <a:gd name="connsiteY71" fmla="*/ 3300412 h 6858000"/>
              <a:gd name="connsiteX72" fmla="*/ 3359 w 4417162"/>
              <a:gd name="connsiteY72" fmla="*/ 3360737 h 6858000"/>
              <a:gd name="connsiteX73" fmla="*/ 0 w 4417162"/>
              <a:gd name="connsiteY73" fmla="*/ 3427412 h 6858000"/>
              <a:gd name="connsiteX74" fmla="*/ 3359 w 4417162"/>
              <a:gd name="connsiteY74" fmla="*/ 3497262 h 6858000"/>
              <a:gd name="connsiteX75" fmla="*/ 11758 w 4417162"/>
              <a:gd name="connsiteY75" fmla="*/ 3557587 h 6858000"/>
              <a:gd name="connsiteX76" fmla="*/ 23515 w 4417162"/>
              <a:gd name="connsiteY76" fmla="*/ 3609975 h 6858000"/>
              <a:gd name="connsiteX77" fmla="*/ 38632 w 4417162"/>
              <a:gd name="connsiteY77" fmla="*/ 3656012 h 6858000"/>
              <a:gd name="connsiteX78" fmla="*/ 55427 w 4417162"/>
              <a:gd name="connsiteY78" fmla="*/ 3697287 h 6858000"/>
              <a:gd name="connsiteX79" fmla="*/ 75583 w 4417162"/>
              <a:gd name="connsiteY79" fmla="*/ 3736975 h 6858000"/>
              <a:gd name="connsiteX80" fmla="*/ 115893 w 4417162"/>
              <a:gd name="connsiteY80" fmla="*/ 3811587 h 6858000"/>
              <a:gd name="connsiteX81" fmla="*/ 134368 w 4417162"/>
              <a:gd name="connsiteY81" fmla="*/ 3848100 h 6858000"/>
              <a:gd name="connsiteX82" fmla="*/ 152844 w 4417162"/>
              <a:gd name="connsiteY82" fmla="*/ 3890962 h 6858000"/>
              <a:gd name="connsiteX83" fmla="*/ 167960 w 4417162"/>
              <a:gd name="connsiteY83" fmla="*/ 3935412 h 6858000"/>
              <a:gd name="connsiteX84" fmla="*/ 178038 w 4417162"/>
              <a:gd name="connsiteY84" fmla="*/ 3987800 h 6858000"/>
              <a:gd name="connsiteX85" fmla="*/ 188115 w 4417162"/>
              <a:gd name="connsiteY85" fmla="*/ 4048125 h 6858000"/>
              <a:gd name="connsiteX86" fmla="*/ 189795 w 4417162"/>
              <a:gd name="connsiteY86" fmla="*/ 4116387 h 6858000"/>
              <a:gd name="connsiteX87" fmla="*/ 188115 w 4417162"/>
              <a:gd name="connsiteY87" fmla="*/ 4186237 h 6858000"/>
              <a:gd name="connsiteX88" fmla="*/ 178038 w 4417162"/>
              <a:gd name="connsiteY88" fmla="*/ 4244975 h 6858000"/>
              <a:gd name="connsiteX89" fmla="*/ 167960 w 4417162"/>
              <a:gd name="connsiteY89" fmla="*/ 4297362 h 6858000"/>
              <a:gd name="connsiteX90" fmla="*/ 152844 w 4417162"/>
              <a:gd name="connsiteY90" fmla="*/ 4343400 h 6858000"/>
              <a:gd name="connsiteX91" fmla="*/ 134368 w 4417162"/>
              <a:gd name="connsiteY91" fmla="*/ 4386262 h 6858000"/>
              <a:gd name="connsiteX92" fmla="*/ 115893 w 4417162"/>
              <a:gd name="connsiteY92" fmla="*/ 4424362 h 6858000"/>
              <a:gd name="connsiteX93" fmla="*/ 75583 w 4417162"/>
              <a:gd name="connsiteY93" fmla="*/ 4498975 h 6858000"/>
              <a:gd name="connsiteX94" fmla="*/ 55427 w 4417162"/>
              <a:gd name="connsiteY94" fmla="*/ 4537075 h 6858000"/>
              <a:gd name="connsiteX95" fmla="*/ 38632 w 4417162"/>
              <a:gd name="connsiteY95" fmla="*/ 4579937 h 6858000"/>
              <a:gd name="connsiteX96" fmla="*/ 23515 w 4417162"/>
              <a:gd name="connsiteY96" fmla="*/ 4625975 h 6858000"/>
              <a:gd name="connsiteX97" fmla="*/ 11758 w 4417162"/>
              <a:gd name="connsiteY97" fmla="*/ 4678362 h 6858000"/>
              <a:gd name="connsiteX98" fmla="*/ 3359 w 4417162"/>
              <a:gd name="connsiteY98" fmla="*/ 4738687 h 6858000"/>
              <a:gd name="connsiteX99" fmla="*/ 0 w 4417162"/>
              <a:gd name="connsiteY99" fmla="*/ 4806950 h 6858000"/>
              <a:gd name="connsiteX100" fmla="*/ 3359 w 4417162"/>
              <a:gd name="connsiteY100" fmla="*/ 4875212 h 6858000"/>
              <a:gd name="connsiteX101" fmla="*/ 11758 w 4417162"/>
              <a:gd name="connsiteY101" fmla="*/ 4935537 h 6858000"/>
              <a:gd name="connsiteX102" fmla="*/ 23515 w 4417162"/>
              <a:gd name="connsiteY102" fmla="*/ 4987925 h 6858000"/>
              <a:gd name="connsiteX103" fmla="*/ 38632 w 4417162"/>
              <a:gd name="connsiteY103" fmla="*/ 5033962 h 6858000"/>
              <a:gd name="connsiteX104" fmla="*/ 55427 w 4417162"/>
              <a:gd name="connsiteY104" fmla="*/ 5075237 h 6858000"/>
              <a:gd name="connsiteX105" fmla="*/ 75583 w 4417162"/>
              <a:gd name="connsiteY105" fmla="*/ 5114925 h 6858000"/>
              <a:gd name="connsiteX106" fmla="*/ 95738 w 4417162"/>
              <a:gd name="connsiteY106" fmla="*/ 5149850 h 6858000"/>
              <a:gd name="connsiteX107" fmla="*/ 115893 w 4417162"/>
              <a:gd name="connsiteY107" fmla="*/ 5186362 h 6858000"/>
              <a:gd name="connsiteX108" fmla="*/ 134368 w 4417162"/>
              <a:gd name="connsiteY108" fmla="*/ 5226050 h 6858000"/>
              <a:gd name="connsiteX109" fmla="*/ 152844 w 4417162"/>
              <a:gd name="connsiteY109" fmla="*/ 5268912 h 6858000"/>
              <a:gd name="connsiteX110" fmla="*/ 167960 w 4417162"/>
              <a:gd name="connsiteY110" fmla="*/ 5313362 h 6858000"/>
              <a:gd name="connsiteX111" fmla="*/ 178038 w 4417162"/>
              <a:gd name="connsiteY111" fmla="*/ 5365750 h 6858000"/>
              <a:gd name="connsiteX112" fmla="*/ 188115 w 4417162"/>
              <a:gd name="connsiteY112" fmla="*/ 5426075 h 6858000"/>
              <a:gd name="connsiteX113" fmla="*/ 189795 w 4417162"/>
              <a:gd name="connsiteY113" fmla="*/ 5494337 h 6858000"/>
              <a:gd name="connsiteX114" fmla="*/ 188115 w 4417162"/>
              <a:gd name="connsiteY114" fmla="*/ 5562600 h 6858000"/>
              <a:gd name="connsiteX115" fmla="*/ 178038 w 4417162"/>
              <a:gd name="connsiteY115" fmla="*/ 5622925 h 6858000"/>
              <a:gd name="connsiteX116" fmla="*/ 167960 w 4417162"/>
              <a:gd name="connsiteY116" fmla="*/ 5675312 h 6858000"/>
              <a:gd name="connsiteX117" fmla="*/ 152844 w 4417162"/>
              <a:gd name="connsiteY117" fmla="*/ 5721350 h 6858000"/>
              <a:gd name="connsiteX118" fmla="*/ 134368 w 4417162"/>
              <a:gd name="connsiteY118" fmla="*/ 5762625 h 6858000"/>
              <a:gd name="connsiteX119" fmla="*/ 115893 w 4417162"/>
              <a:gd name="connsiteY119" fmla="*/ 5802312 h 6858000"/>
              <a:gd name="connsiteX120" fmla="*/ 95738 w 4417162"/>
              <a:gd name="connsiteY120" fmla="*/ 5840412 h 6858000"/>
              <a:gd name="connsiteX121" fmla="*/ 75583 w 4417162"/>
              <a:gd name="connsiteY121" fmla="*/ 5876925 h 6858000"/>
              <a:gd name="connsiteX122" fmla="*/ 55427 w 4417162"/>
              <a:gd name="connsiteY122" fmla="*/ 5915025 h 6858000"/>
              <a:gd name="connsiteX123" fmla="*/ 38632 w 4417162"/>
              <a:gd name="connsiteY123" fmla="*/ 5956300 h 6858000"/>
              <a:gd name="connsiteX124" fmla="*/ 23515 w 4417162"/>
              <a:gd name="connsiteY124" fmla="*/ 6003925 h 6858000"/>
              <a:gd name="connsiteX125" fmla="*/ 11758 w 4417162"/>
              <a:gd name="connsiteY125" fmla="*/ 6056312 h 6858000"/>
              <a:gd name="connsiteX126" fmla="*/ 3359 w 4417162"/>
              <a:gd name="connsiteY126" fmla="*/ 6113462 h 6858000"/>
              <a:gd name="connsiteX127" fmla="*/ 0 w 4417162"/>
              <a:gd name="connsiteY127" fmla="*/ 6183312 h 6858000"/>
              <a:gd name="connsiteX128" fmla="*/ 3359 w 4417162"/>
              <a:gd name="connsiteY128" fmla="*/ 6251575 h 6858000"/>
              <a:gd name="connsiteX129" fmla="*/ 11758 w 4417162"/>
              <a:gd name="connsiteY129" fmla="*/ 6311900 h 6858000"/>
              <a:gd name="connsiteX130" fmla="*/ 23515 w 4417162"/>
              <a:gd name="connsiteY130" fmla="*/ 6361112 h 6858000"/>
              <a:gd name="connsiteX131" fmla="*/ 38632 w 4417162"/>
              <a:gd name="connsiteY131" fmla="*/ 6407150 h 6858000"/>
              <a:gd name="connsiteX132" fmla="*/ 55427 w 4417162"/>
              <a:gd name="connsiteY132" fmla="*/ 6448425 h 6858000"/>
              <a:gd name="connsiteX133" fmla="*/ 73903 w 4417162"/>
              <a:gd name="connsiteY133" fmla="*/ 6488112 h 6858000"/>
              <a:gd name="connsiteX134" fmla="*/ 92379 w 4417162"/>
              <a:gd name="connsiteY134" fmla="*/ 6523037 h 6858000"/>
              <a:gd name="connsiteX135" fmla="*/ 112534 w 4417162"/>
              <a:gd name="connsiteY135" fmla="*/ 6561137 h 6858000"/>
              <a:gd name="connsiteX136" fmla="*/ 132689 w 4417162"/>
              <a:gd name="connsiteY136" fmla="*/ 6597650 h 6858000"/>
              <a:gd name="connsiteX137" fmla="*/ 149485 w 4417162"/>
              <a:gd name="connsiteY137" fmla="*/ 6640512 h 6858000"/>
              <a:gd name="connsiteX138" fmla="*/ 166281 w 4417162"/>
              <a:gd name="connsiteY138" fmla="*/ 6683375 h 6858000"/>
              <a:gd name="connsiteX139" fmla="*/ 176358 w 4417162"/>
              <a:gd name="connsiteY139" fmla="*/ 6735762 h 6858000"/>
              <a:gd name="connsiteX140" fmla="*/ 184756 w 4417162"/>
              <a:gd name="connsiteY140" fmla="*/ 6791325 h 6858000"/>
              <a:gd name="connsiteX141" fmla="*/ 189795 w 4417162"/>
              <a:gd name="connsiteY141" fmla="*/ 6858000 h 6858000"/>
              <a:gd name="connsiteX142" fmla="*/ 334173 w 4417162"/>
              <a:gd name="connsiteY142" fmla="*/ 6858000 h 6858000"/>
              <a:gd name="connsiteX143" fmla="*/ 334174 w 4417162"/>
              <a:gd name="connsiteY143" fmla="*/ 6858000 h 6858000"/>
              <a:gd name="connsiteX144" fmla="*/ 4417162 w 4417162"/>
              <a:gd name="connsiteY14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Lst>
            <a:rect l="l" t="t" r="r" b="b"/>
            <a:pathLst>
              <a:path w="4417162" h="6858000">
                <a:moveTo>
                  <a:pt x="4417162" y="0"/>
                </a:moveTo>
                <a:lnTo>
                  <a:pt x="334174" y="0"/>
                </a:lnTo>
                <a:lnTo>
                  <a:pt x="334173" y="0"/>
                </a:lnTo>
                <a:lnTo>
                  <a:pt x="189795" y="0"/>
                </a:lnTo>
                <a:lnTo>
                  <a:pt x="184756" y="66675"/>
                </a:lnTo>
                <a:lnTo>
                  <a:pt x="176358" y="122237"/>
                </a:lnTo>
                <a:lnTo>
                  <a:pt x="166281" y="174625"/>
                </a:lnTo>
                <a:lnTo>
                  <a:pt x="149485" y="217487"/>
                </a:lnTo>
                <a:lnTo>
                  <a:pt x="132689" y="260350"/>
                </a:lnTo>
                <a:lnTo>
                  <a:pt x="112534" y="296862"/>
                </a:lnTo>
                <a:lnTo>
                  <a:pt x="92379" y="334962"/>
                </a:lnTo>
                <a:lnTo>
                  <a:pt x="73903" y="369887"/>
                </a:lnTo>
                <a:lnTo>
                  <a:pt x="55427" y="409575"/>
                </a:lnTo>
                <a:lnTo>
                  <a:pt x="38632" y="450850"/>
                </a:lnTo>
                <a:lnTo>
                  <a:pt x="23515" y="496887"/>
                </a:lnTo>
                <a:lnTo>
                  <a:pt x="11758" y="546100"/>
                </a:lnTo>
                <a:lnTo>
                  <a:pt x="3359" y="606425"/>
                </a:lnTo>
                <a:lnTo>
                  <a:pt x="0" y="673100"/>
                </a:lnTo>
                <a:lnTo>
                  <a:pt x="3359" y="744537"/>
                </a:lnTo>
                <a:lnTo>
                  <a:pt x="11758" y="801687"/>
                </a:lnTo>
                <a:lnTo>
                  <a:pt x="23515" y="854075"/>
                </a:lnTo>
                <a:lnTo>
                  <a:pt x="38632" y="901700"/>
                </a:lnTo>
                <a:lnTo>
                  <a:pt x="55427" y="942975"/>
                </a:lnTo>
                <a:lnTo>
                  <a:pt x="75583" y="981075"/>
                </a:lnTo>
                <a:lnTo>
                  <a:pt x="95738" y="1017587"/>
                </a:lnTo>
                <a:lnTo>
                  <a:pt x="115893" y="1055687"/>
                </a:lnTo>
                <a:lnTo>
                  <a:pt x="134368" y="1095375"/>
                </a:lnTo>
                <a:lnTo>
                  <a:pt x="152844" y="1136650"/>
                </a:lnTo>
                <a:lnTo>
                  <a:pt x="167960" y="1182687"/>
                </a:lnTo>
                <a:lnTo>
                  <a:pt x="178038" y="1235075"/>
                </a:lnTo>
                <a:lnTo>
                  <a:pt x="188115" y="1295400"/>
                </a:lnTo>
                <a:lnTo>
                  <a:pt x="189795" y="1363662"/>
                </a:lnTo>
                <a:lnTo>
                  <a:pt x="188115" y="1431925"/>
                </a:lnTo>
                <a:lnTo>
                  <a:pt x="178038" y="1492250"/>
                </a:lnTo>
                <a:lnTo>
                  <a:pt x="167960" y="1544637"/>
                </a:lnTo>
                <a:lnTo>
                  <a:pt x="152844" y="1589087"/>
                </a:lnTo>
                <a:lnTo>
                  <a:pt x="134368" y="1631950"/>
                </a:lnTo>
                <a:lnTo>
                  <a:pt x="115893" y="1671637"/>
                </a:lnTo>
                <a:lnTo>
                  <a:pt x="95738" y="1708150"/>
                </a:lnTo>
                <a:lnTo>
                  <a:pt x="75583" y="1743075"/>
                </a:lnTo>
                <a:lnTo>
                  <a:pt x="55427" y="1782762"/>
                </a:lnTo>
                <a:lnTo>
                  <a:pt x="38632" y="1824037"/>
                </a:lnTo>
                <a:lnTo>
                  <a:pt x="23515" y="1870075"/>
                </a:lnTo>
                <a:lnTo>
                  <a:pt x="11758" y="1922462"/>
                </a:lnTo>
                <a:lnTo>
                  <a:pt x="3359" y="1982787"/>
                </a:lnTo>
                <a:lnTo>
                  <a:pt x="0" y="2051050"/>
                </a:lnTo>
                <a:lnTo>
                  <a:pt x="3359" y="2119312"/>
                </a:lnTo>
                <a:lnTo>
                  <a:pt x="11758" y="2179637"/>
                </a:lnTo>
                <a:lnTo>
                  <a:pt x="23515" y="2232025"/>
                </a:lnTo>
                <a:lnTo>
                  <a:pt x="38632" y="2278062"/>
                </a:lnTo>
                <a:lnTo>
                  <a:pt x="55427" y="2319337"/>
                </a:lnTo>
                <a:lnTo>
                  <a:pt x="75583" y="2359025"/>
                </a:lnTo>
                <a:lnTo>
                  <a:pt x="95738" y="2395537"/>
                </a:lnTo>
                <a:lnTo>
                  <a:pt x="115893" y="2433637"/>
                </a:lnTo>
                <a:lnTo>
                  <a:pt x="134368" y="2471737"/>
                </a:lnTo>
                <a:lnTo>
                  <a:pt x="152844" y="2513012"/>
                </a:lnTo>
                <a:lnTo>
                  <a:pt x="167960" y="2560637"/>
                </a:lnTo>
                <a:lnTo>
                  <a:pt x="178038" y="2613025"/>
                </a:lnTo>
                <a:lnTo>
                  <a:pt x="188115" y="2671762"/>
                </a:lnTo>
                <a:lnTo>
                  <a:pt x="189795" y="2741612"/>
                </a:lnTo>
                <a:lnTo>
                  <a:pt x="188115" y="2809875"/>
                </a:lnTo>
                <a:lnTo>
                  <a:pt x="178038" y="2868612"/>
                </a:lnTo>
                <a:lnTo>
                  <a:pt x="167960" y="2922587"/>
                </a:lnTo>
                <a:lnTo>
                  <a:pt x="152844" y="2967037"/>
                </a:lnTo>
                <a:lnTo>
                  <a:pt x="134368" y="3009900"/>
                </a:lnTo>
                <a:lnTo>
                  <a:pt x="115893" y="3046412"/>
                </a:lnTo>
                <a:lnTo>
                  <a:pt x="95738" y="3084512"/>
                </a:lnTo>
                <a:lnTo>
                  <a:pt x="75583" y="3121025"/>
                </a:lnTo>
                <a:lnTo>
                  <a:pt x="55427" y="3160712"/>
                </a:lnTo>
                <a:lnTo>
                  <a:pt x="38632" y="3201987"/>
                </a:lnTo>
                <a:lnTo>
                  <a:pt x="23515" y="3248025"/>
                </a:lnTo>
                <a:lnTo>
                  <a:pt x="11758" y="3300412"/>
                </a:lnTo>
                <a:lnTo>
                  <a:pt x="3359" y="3360737"/>
                </a:lnTo>
                <a:lnTo>
                  <a:pt x="0" y="3427412"/>
                </a:lnTo>
                <a:lnTo>
                  <a:pt x="3359" y="3497262"/>
                </a:lnTo>
                <a:lnTo>
                  <a:pt x="11758" y="3557587"/>
                </a:lnTo>
                <a:lnTo>
                  <a:pt x="23515" y="3609975"/>
                </a:lnTo>
                <a:lnTo>
                  <a:pt x="38632" y="3656012"/>
                </a:lnTo>
                <a:lnTo>
                  <a:pt x="55427" y="3697287"/>
                </a:lnTo>
                <a:lnTo>
                  <a:pt x="75583" y="3736975"/>
                </a:lnTo>
                <a:lnTo>
                  <a:pt x="115893" y="3811587"/>
                </a:lnTo>
                <a:lnTo>
                  <a:pt x="134368" y="3848100"/>
                </a:lnTo>
                <a:lnTo>
                  <a:pt x="152844" y="3890962"/>
                </a:lnTo>
                <a:lnTo>
                  <a:pt x="167960" y="3935412"/>
                </a:lnTo>
                <a:lnTo>
                  <a:pt x="178038" y="3987800"/>
                </a:lnTo>
                <a:lnTo>
                  <a:pt x="188115" y="4048125"/>
                </a:lnTo>
                <a:lnTo>
                  <a:pt x="189795" y="4116387"/>
                </a:lnTo>
                <a:lnTo>
                  <a:pt x="188115" y="4186237"/>
                </a:lnTo>
                <a:lnTo>
                  <a:pt x="178038" y="4244975"/>
                </a:lnTo>
                <a:lnTo>
                  <a:pt x="167960" y="4297362"/>
                </a:lnTo>
                <a:lnTo>
                  <a:pt x="152844" y="4343400"/>
                </a:lnTo>
                <a:lnTo>
                  <a:pt x="134368" y="4386262"/>
                </a:lnTo>
                <a:lnTo>
                  <a:pt x="115893" y="4424362"/>
                </a:lnTo>
                <a:lnTo>
                  <a:pt x="75583" y="4498975"/>
                </a:lnTo>
                <a:lnTo>
                  <a:pt x="55427" y="4537075"/>
                </a:lnTo>
                <a:lnTo>
                  <a:pt x="38632" y="4579937"/>
                </a:lnTo>
                <a:lnTo>
                  <a:pt x="23515" y="4625975"/>
                </a:lnTo>
                <a:lnTo>
                  <a:pt x="11758" y="4678362"/>
                </a:lnTo>
                <a:lnTo>
                  <a:pt x="3359" y="4738687"/>
                </a:lnTo>
                <a:lnTo>
                  <a:pt x="0" y="4806950"/>
                </a:lnTo>
                <a:lnTo>
                  <a:pt x="3359" y="4875212"/>
                </a:lnTo>
                <a:lnTo>
                  <a:pt x="11758" y="4935537"/>
                </a:lnTo>
                <a:lnTo>
                  <a:pt x="23515" y="4987925"/>
                </a:lnTo>
                <a:lnTo>
                  <a:pt x="38632" y="5033962"/>
                </a:lnTo>
                <a:lnTo>
                  <a:pt x="55427" y="5075237"/>
                </a:lnTo>
                <a:lnTo>
                  <a:pt x="75583" y="5114925"/>
                </a:lnTo>
                <a:lnTo>
                  <a:pt x="95738" y="5149850"/>
                </a:lnTo>
                <a:lnTo>
                  <a:pt x="115893" y="5186362"/>
                </a:lnTo>
                <a:lnTo>
                  <a:pt x="134368" y="5226050"/>
                </a:lnTo>
                <a:lnTo>
                  <a:pt x="152844" y="5268912"/>
                </a:lnTo>
                <a:lnTo>
                  <a:pt x="167960" y="5313362"/>
                </a:lnTo>
                <a:lnTo>
                  <a:pt x="178038" y="5365750"/>
                </a:lnTo>
                <a:lnTo>
                  <a:pt x="188115" y="5426075"/>
                </a:lnTo>
                <a:lnTo>
                  <a:pt x="189795" y="5494337"/>
                </a:lnTo>
                <a:lnTo>
                  <a:pt x="188115" y="5562600"/>
                </a:lnTo>
                <a:lnTo>
                  <a:pt x="178038" y="5622925"/>
                </a:lnTo>
                <a:lnTo>
                  <a:pt x="167960" y="5675312"/>
                </a:lnTo>
                <a:lnTo>
                  <a:pt x="152844" y="5721350"/>
                </a:lnTo>
                <a:lnTo>
                  <a:pt x="134368" y="5762625"/>
                </a:lnTo>
                <a:lnTo>
                  <a:pt x="115893" y="5802312"/>
                </a:lnTo>
                <a:lnTo>
                  <a:pt x="95738" y="5840412"/>
                </a:lnTo>
                <a:lnTo>
                  <a:pt x="75583" y="5876925"/>
                </a:lnTo>
                <a:lnTo>
                  <a:pt x="55427" y="5915025"/>
                </a:lnTo>
                <a:lnTo>
                  <a:pt x="38632" y="5956300"/>
                </a:lnTo>
                <a:lnTo>
                  <a:pt x="23515" y="6003925"/>
                </a:lnTo>
                <a:lnTo>
                  <a:pt x="11758" y="6056312"/>
                </a:lnTo>
                <a:lnTo>
                  <a:pt x="3359" y="6113462"/>
                </a:lnTo>
                <a:lnTo>
                  <a:pt x="0" y="6183312"/>
                </a:lnTo>
                <a:lnTo>
                  <a:pt x="3359" y="6251575"/>
                </a:lnTo>
                <a:lnTo>
                  <a:pt x="11758" y="6311900"/>
                </a:lnTo>
                <a:lnTo>
                  <a:pt x="23515" y="6361112"/>
                </a:lnTo>
                <a:lnTo>
                  <a:pt x="38632" y="6407150"/>
                </a:lnTo>
                <a:lnTo>
                  <a:pt x="55427" y="6448425"/>
                </a:lnTo>
                <a:lnTo>
                  <a:pt x="73903" y="6488112"/>
                </a:lnTo>
                <a:lnTo>
                  <a:pt x="92379" y="6523037"/>
                </a:lnTo>
                <a:lnTo>
                  <a:pt x="112534" y="6561137"/>
                </a:lnTo>
                <a:lnTo>
                  <a:pt x="132689" y="6597650"/>
                </a:lnTo>
                <a:lnTo>
                  <a:pt x="149485" y="6640512"/>
                </a:lnTo>
                <a:lnTo>
                  <a:pt x="166281" y="6683375"/>
                </a:lnTo>
                <a:lnTo>
                  <a:pt x="176358" y="6735762"/>
                </a:lnTo>
                <a:lnTo>
                  <a:pt x="184756" y="6791325"/>
                </a:lnTo>
                <a:lnTo>
                  <a:pt x="189795" y="6858000"/>
                </a:lnTo>
                <a:lnTo>
                  <a:pt x="334173" y="6858000"/>
                </a:lnTo>
                <a:lnTo>
                  <a:pt x="334174" y="6858000"/>
                </a:lnTo>
                <a:lnTo>
                  <a:pt x="4417162" y="6858000"/>
                </a:lnTo>
                <a:close/>
              </a:path>
            </a:pathLst>
          </a:custGeom>
          <a:solidFill>
            <a:schemeClr val="accent1">
              <a:lumMod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p:cNvSpPr>
            <a:spLocks noGrp="1"/>
          </p:cNvSpPr>
          <p:nvPr>
            <p:ph type="title"/>
          </p:nvPr>
        </p:nvSpPr>
        <p:spPr>
          <a:xfrm>
            <a:off x="457201" y="723406"/>
            <a:ext cx="3234018" cy="3826728"/>
          </a:xfrm>
        </p:spPr>
        <p:txBody>
          <a:bodyPr vert="horz" lIns="91440" tIns="45720" rIns="91440" bIns="45720" rtlCol="0" anchor="b">
            <a:normAutofit/>
          </a:bodyPr>
          <a:lstStyle/>
          <a:p>
            <a:pPr lvl="0" algn="ctr"/>
            <a:r>
              <a:rPr lang="en-US" sz="3000" b="1" kern="1200" dirty="0">
                <a:solidFill>
                  <a:schemeClr val="tx1"/>
                </a:solidFill>
                <a:latin typeface="+mj-lt"/>
                <a:ea typeface="+mj-ea"/>
                <a:cs typeface="+mj-cs"/>
              </a:rPr>
              <a:t>The Language of </a:t>
            </a:r>
            <a:br>
              <a:rPr lang="en-US" sz="3000" b="1" kern="1200" dirty="0">
                <a:solidFill>
                  <a:schemeClr val="tx1"/>
                </a:solidFill>
                <a:latin typeface="+mj-lt"/>
                <a:ea typeface="+mj-ea"/>
                <a:cs typeface="+mj-cs"/>
              </a:rPr>
            </a:br>
            <a:r>
              <a:rPr lang="en-US" sz="3000" b="1" kern="1200" dirty="0">
                <a:solidFill>
                  <a:schemeClr val="tx1"/>
                </a:solidFill>
                <a:latin typeface="+mj-lt"/>
                <a:ea typeface="+mj-ea"/>
                <a:cs typeface="+mj-cs"/>
              </a:rPr>
              <a:t>Impacts &amp; Effects</a:t>
            </a:r>
            <a:br>
              <a:rPr lang="en-US" sz="3000" b="1" kern="1200" dirty="0">
                <a:solidFill>
                  <a:schemeClr val="tx1"/>
                </a:solidFill>
                <a:latin typeface="+mj-lt"/>
                <a:ea typeface="+mj-ea"/>
                <a:cs typeface="+mj-cs"/>
              </a:rPr>
            </a:br>
            <a:r>
              <a:rPr lang="en-US" sz="3000" b="1" kern="1200" dirty="0">
                <a:solidFill>
                  <a:schemeClr val="tx1"/>
                </a:solidFill>
                <a:latin typeface="+mj-lt"/>
                <a:ea typeface="+mj-ea"/>
                <a:cs typeface="+mj-cs"/>
              </a:rPr>
              <a:t>vs </a:t>
            </a:r>
            <a:br>
              <a:rPr lang="en-US" sz="3000" b="1" kern="1200" dirty="0">
                <a:solidFill>
                  <a:schemeClr val="tx1"/>
                </a:solidFill>
                <a:latin typeface="+mj-lt"/>
                <a:ea typeface="+mj-ea"/>
                <a:cs typeface="+mj-cs"/>
              </a:rPr>
            </a:br>
            <a:r>
              <a:rPr lang="en-US" sz="3000" b="1" kern="1200" dirty="0">
                <a:solidFill>
                  <a:schemeClr val="tx1"/>
                </a:solidFill>
                <a:latin typeface="+mj-lt"/>
                <a:ea typeface="+mj-ea"/>
                <a:cs typeface="+mj-cs"/>
              </a:rPr>
              <a:t>the Language of Resistance &amp; Responses</a:t>
            </a:r>
            <a:br>
              <a:rPr lang="en-US" sz="3000" kern="1200" dirty="0">
                <a:solidFill>
                  <a:schemeClr val="tx1"/>
                </a:solidFill>
                <a:latin typeface="+mj-lt"/>
                <a:ea typeface="+mj-ea"/>
                <a:cs typeface="+mj-cs"/>
              </a:rPr>
            </a:br>
            <a:br>
              <a:rPr lang="en-US" sz="3000" kern="1200" dirty="0">
                <a:solidFill>
                  <a:schemeClr val="tx1"/>
                </a:solidFill>
                <a:latin typeface="+mj-lt"/>
                <a:ea typeface="+mj-ea"/>
                <a:cs typeface="+mj-cs"/>
              </a:rPr>
            </a:br>
            <a:endParaRPr lang="en-US" sz="3000" kern="1200" dirty="0">
              <a:solidFill>
                <a:schemeClr val="tx1"/>
              </a:solidFill>
              <a:latin typeface="+mj-lt"/>
              <a:ea typeface="+mj-ea"/>
              <a:cs typeface="+mj-cs"/>
            </a:endParaRPr>
          </a:p>
        </p:txBody>
      </p:sp>
      <p:pic>
        <p:nvPicPr>
          <p:cNvPr id="1026" name="Picture 2" descr="3d People - Man, Person During The Boxing Match. Two Boxers Stock Photo,  Picture And Royalty Free Image. Image 14815427.">
            <a:extLst>
              <a:ext uri="{FF2B5EF4-FFF2-40B4-BE49-F238E27FC236}">
                <a16:creationId xmlns:a16="http://schemas.microsoft.com/office/drawing/2014/main" id="{D76D8BBD-A281-FA49-8E34-6A8E6DB52FA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4916251" y="1051727"/>
            <a:ext cx="6631341" cy="47545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50041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35414CC-4D9F-C2FF-299E-8BD84954BE76}"/>
              </a:ext>
            </a:extLst>
          </p:cNvPr>
          <p:cNvSpPr txBox="1"/>
          <p:nvPr/>
        </p:nvSpPr>
        <p:spPr>
          <a:xfrm>
            <a:off x="838201" y="624468"/>
            <a:ext cx="5257797" cy="5814432"/>
          </a:xfrm>
          <a:prstGeom prst="rect">
            <a:avLst/>
          </a:prstGeom>
        </p:spPr>
        <p:txBody>
          <a:bodyPr vert="horz" lIns="91440" tIns="45720" rIns="91440" bIns="45720" rtlCol="0">
            <a:normAutofit/>
          </a:bodyPr>
          <a:lstStyle/>
          <a:p>
            <a:pPr>
              <a:lnSpc>
                <a:spcPct val="90000"/>
              </a:lnSpc>
              <a:spcAft>
                <a:spcPts val="600"/>
              </a:spcAft>
            </a:pPr>
            <a:r>
              <a:rPr lang="en-US" sz="2000" dirty="0">
                <a:latin typeface="Arial" panose="020B0604020202020204" pitchFamily="34" charset="0"/>
                <a:cs typeface="Arial" panose="020B0604020202020204" pitchFamily="34" charset="0"/>
              </a:rPr>
              <a:t>Example: </a:t>
            </a:r>
          </a:p>
          <a:p>
            <a:pPr>
              <a:lnSpc>
                <a:spcPct val="90000"/>
              </a:lnSpc>
              <a:spcAft>
                <a:spcPts val="600"/>
              </a:spcAft>
            </a:pPr>
            <a:endParaRPr lang="en-US" sz="2000" dirty="0">
              <a:latin typeface="Arial" panose="020B0604020202020204" pitchFamily="34" charset="0"/>
              <a:cs typeface="Arial" panose="020B0604020202020204" pitchFamily="34" charset="0"/>
            </a:endParaRPr>
          </a:p>
          <a:p>
            <a:pPr>
              <a:lnSpc>
                <a:spcPct val="90000"/>
              </a:lnSpc>
              <a:spcAft>
                <a:spcPts val="600"/>
              </a:spcAft>
            </a:pPr>
            <a:r>
              <a:rPr lang="en-US" sz="2000" dirty="0">
                <a:latin typeface="Arial" panose="020B0604020202020204" pitchFamily="34" charset="0"/>
                <a:cs typeface="Arial" panose="020B0604020202020204" pitchFamily="34" charset="0"/>
              </a:rPr>
              <a:t>What happens when....</a:t>
            </a:r>
          </a:p>
          <a:p>
            <a:pPr indent="-228600">
              <a:lnSpc>
                <a:spcPct val="90000"/>
              </a:lnSpc>
              <a:spcAft>
                <a:spcPts val="600"/>
              </a:spcAft>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pPr>
              <a:lnSpc>
                <a:spcPct val="90000"/>
              </a:lnSpc>
              <a:spcAft>
                <a:spcPts val="600"/>
              </a:spcAft>
            </a:pPr>
            <a:r>
              <a:rPr lang="en-US" sz="2000" dirty="0">
                <a:latin typeface="Arial" panose="020B0604020202020204" pitchFamily="34" charset="0"/>
                <a:cs typeface="Arial" panose="020B0604020202020204" pitchFamily="34" charset="0"/>
              </a:rPr>
              <a:t>Don drops a hot cup of coffee on the floor…</a:t>
            </a:r>
          </a:p>
          <a:p>
            <a:pPr>
              <a:lnSpc>
                <a:spcPct val="90000"/>
              </a:lnSpc>
              <a:spcAft>
                <a:spcPts val="600"/>
              </a:spcAft>
            </a:pPr>
            <a:endParaRPr lang="en-US" sz="2000" dirty="0">
              <a:latin typeface="Arial" panose="020B0604020202020204" pitchFamily="34" charset="0"/>
              <a:cs typeface="Arial" panose="020B0604020202020204" pitchFamily="34" charset="0"/>
            </a:endParaRPr>
          </a:p>
          <a:p>
            <a:pPr marL="342900" indent="-342900">
              <a:lnSpc>
                <a:spcPct val="90000"/>
              </a:lnSpc>
              <a:spcAft>
                <a:spcPts val="600"/>
              </a:spcAft>
              <a:buFont typeface="Arial" panose="020B0604020202020204" pitchFamily="34" charset="0"/>
              <a:buChar char="•"/>
            </a:pPr>
            <a:r>
              <a:rPr lang="en-US" sz="2000" dirty="0">
                <a:latin typeface="Arial" panose="020B0604020202020204" pitchFamily="34" charset="0"/>
                <a:cs typeface="Arial" panose="020B0604020202020204" pitchFamily="34" charset="0"/>
              </a:rPr>
              <a:t>impact?</a:t>
            </a:r>
          </a:p>
          <a:p>
            <a:pPr marL="342900" indent="-342900">
              <a:lnSpc>
                <a:spcPct val="90000"/>
              </a:lnSpc>
              <a:spcAft>
                <a:spcPts val="600"/>
              </a:spcAft>
              <a:buFont typeface="Arial" panose="020B0604020202020204" pitchFamily="34" charset="0"/>
              <a:buChar char="•"/>
            </a:pPr>
            <a:r>
              <a:rPr lang="en-US" sz="2000" dirty="0">
                <a:latin typeface="Arial" panose="020B0604020202020204" pitchFamily="34" charset="0"/>
                <a:cs typeface="Arial" panose="020B0604020202020204" pitchFamily="34" charset="0"/>
              </a:rPr>
              <a:t>effect?</a:t>
            </a:r>
          </a:p>
          <a:p>
            <a:pPr marL="342900" indent="-342900">
              <a:lnSpc>
                <a:spcPct val="90000"/>
              </a:lnSpc>
              <a:spcAft>
                <a:spcPts val="600"/>
              </a:spcAft>
              <a:buFont typeface="Arial" panose="020B0604020202020204" pitchFamily="34" charset="0"/>
              <a:buChar char="•"/>
            </a:pPr>
            <a:r>
              <a:rPr lang="en-US" sz="2000" dirty="0">
                <a:latin typeface="Arial" panose="020B0604020202020204" pitchFamily="34" charset="0"/>
                <a:cs typeface="Arial" panose="020B0604020202020204" pitchFamily="34" charset="0"/>
              </a:rPr>
              <a:t>resistance?</a:t>
            </a:r>
          </a:p>
          <a:p>
            <a:pPr marL="342900" indent="-342900">
              <a:lnSpc>
                <a:spcPct val="90000"/>
              </a:lnSpc>
              <a:spcAft>
                <a:spcPts val="600"/>
              </a:spcAft>
              <a:buFont typeface="Arial" panose="020B0604020202020204" pitchFamily="34" charset="0"/>
              <a:buChar char="•"/>
            </a:pPr>
            <a:r>
              <a:rPr lang="en-US" sz="2000" dirty="0">
                <a:latin typeface="Arial" panose="020B0604020202020204" pitchFamily="34" charset="0"/>
                <a:cs typeface="Arial" panose="020B0604020202020204" pitchFamily="34" charset="0"/>
              </a:rPr>
              <a:t>response?</a:t>
            </a:r>
          </a:p>
          <a:p>
            <a:pPr>
              <a:lnSpc>
                <a:spcPct val="90000"/>
              </a:lnSpc>
              <a:spcAft>
                <a:spcPts val="600"/>
              </a:spcAft>
            </a:pPr>
            <a:endParaRPr lang="en-US" sz="2000" dirty="0">
              <a:latin typeface="Arial" panose="020B0604020202020204" pitchFamily="34" charset="0"/>
              <a:cs typeface="Arial" panose="020B0604020202020204" pitchFamily="34" charset="0"/>
            </a:endParaRPr>
          </a:p>
          <a:p>
            <a:pPr>
              <a:lnSpc>
                <a:spcPct val="90000"/>
              </a:lnSpc>
              <a:spcAft>
                <a:spcPts val="600"/>
              </a:spcAft>
            </a:pPr>
            <a:r>
              <a:rPr lang="en-US" sz="2000" dirty="0">
                <a:latin typeface="Arial" panose="020B0604020202020204" pitchFamily="34" charset="0"/>
                <a:cs typeface="Arial" panose="020B0604020202020204" pitchFamily="34" charset="0"/>
              </a:rPr>
              <a:t>Don throws a cup at the window…</a:t>
            </a:r>
          </a:p>
          <a:p>
            <a:pPr>
              <a:lnSpc>
                <a:spcPct val="90000"/>
              </a:lnSpc>
              <a:spcAft>
                <a:spcPts val="600"/>
              </a:spcAft>
            </a:pPr>
            <a:endParaRPr lang="en-US" sz="2000" dirty="0">
              <a:latin typeface="Arial" panose="020B0604020202020204" pitchFamily="34" charset="0"/>
              <a:cs typeface="Arial" panose="020B0604020202020204" pitchFamily="34" charset="0"/>
            </a:endParaRPr>
          </a:p>
          <a:p>
            <a:pPr>
              <a:lnSpc>
                <a:spcPct val="90000"/>
              </a:lnSpc>
              <a:spcAft>
                <a:spcPts val="600"/>
              </a:spcAft>
            </a:pPr>
            <a:r>
              <a:rPr lang="en-US" sz="2000" dirty="0">
                <a:latin typeface="Arial" panose="020B0604020202020204" pitchFamily="34" charset="0"/>
                <a:cs typeface="Arial" panose="020B0604020202020204" pitchFamily="34" charset="0"/>
              </a:rPr>
              <a:t>Don gets drunk and throw a cup at a person…</a:t>
            </a:r>
          </a:p>
          <a:p>
            <a:pPr>
              <a:lnSpc>
                <a:spcPct val="90000"/>
              </a:lnSpc>
              <a:spcAft>
                <a:spcPts val="600"/>
              </a:spcAft>
            </a:pPr>
            <a:endParaRPr lang="en-US" sz="2000" dirty="0">
              <a:latin typeface="Arial" panose="020B0604020202020204" pitchFamily="34" charset="0"/>
              <a:cs typeface="Arial" panose="020B0604020202020204" pitchFamily="34" charset="0"/>
            </a:endParaRPr>
          </a:p>
          <a:p>
            <a:pPr>
              <a:lnSpc>
                <a:spcPct val="90000"/>
              </a:lnSpc>
              <a:spcAft>
                <a:spcPts val="600"/>
              </a:spcAft>
            </a:pPr>
            <a:endParaRPr lang="en-US" sz="2000" dirty="0">
              <a:latin typeface="Arial" panose="020B0604020202020204" pitchFamily="34" charset="0"/>
              <a:cs typeface="Arial" panose="020B0604020202020204" pitchFamily="34" charset="0"/>
            </a:endParaRPr>
          </a:p>
          <a:p>
            <a:pPr>
              <a:lnSpc>
                <a:spcPct val="90000"/>
              </a:lnSpc>
              <a:spcAft>
                <a:spcPts val="600"/>
              </a:spcAft>
            </a:pPr>
            <a:endParaRPr lang="en-US" sz="2000" dirty="0">
              <a:latin typeface="Arial" panose="020B0604020202020204" pitchFamily="34" charset="0"/>
              <a:cs typeface="Arial" panose="020B0604020202020204" pitchFamily="34" charset="0"/>
            </a:endParaRPr>
          </a:p>
          <a:p>
            <a:pPr>
              <a:lnSpc>
                <a:spcPct val="90000"/>
              </a:lnSpc>
              <a:spcAft>
                <a:spcPts val="600"/>
              </a:spcAft>
            </a:pPr>
            <a:endParaRPr lang="en-US" sz="2000" dirty="0">
              <a:latin typeface="Arial" panose="020B0604020202020204" pitchFamily="34" charset="0"/>
              <a:cs typeface="Arial" panose="020B0604020202020204" pitchFamily="34" charset="0"/>
            </a:endParaRPr>
          </a:p>
          <a:p>
            <a:pPr indent="-228600">
              <a:lnSpc>
                <a:spcPct val="90000"/>
              </a:lnSpc>
              <a:spcAft>
                <a:spcPts val="600"/>
              </a:spcAft>
              <a:buFont typeface="Arial" panose="020B0604020202020204" pitchFamily="34" charset="0"/>
              <a:buChar char="•"/>
            </a:pPr>
            <a:endParaRPr lang="en-US" sz="2000" dirty="0"/>
          </a:p>
          <a:p>
            <a:pPr indent="-228600">
              <a:lnSpc>
                <a:spcPct val="90000"/>
              </a:lnSpc>
              <a:spcAft>
                <a:spcPts val="600"/>
              </a:spcAft>
              <a:buFont typeface="Arial" panose="020B0604020202020204" pitchFamily="34" charset="0"/>
              <a:buChar char="•"/>
            </a:pPr>
            <a:endParaRPr lang="en-US" sz="2000" dirty="0"/>
          </a:p>
        </p:txBody>
      </p:sp>
      <p:pic>
        <p:nvPicPr>
          <p:cNvPr id="2050" name="Picture 2" descr="7,343 Spilled Coffee Stock Photos, Pictures &amp; Royalty-Free Images - iStock">
            <a:extLst>
              <a:ext uri="{FF2B5EF4-FFF2-40B4-BE49-F238E27FC236}">
                <a16:creationId xmlns:a16="http://schemas.microsoft.com/office/drawing/2014/main" id="{42C5D4B6-D7CD-AB04-6BB2-BFA900AD8F27}"/>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831" r="2188"/>
          <a:stretch/>
        </p:blipFill>
        <p:spPr bwMode="auto">
          <a:xfrm>
            <a:off x="6096000" y="1416205"/>
            <a:ext cx="5257798" cy="47036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770947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079" name="Rectangle 3078">
            <a:extLst>
              <a:ext uri="{FF2B5EF4-FFF2-40B4-BE49-F238E27FC236}">
                <a16:creationId xmlns:a16="http://schemas.microsoft.com/office/drawing/2014/main" id="{16C5FA50-8D52-4617-AF91-5C7B1C835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3639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9C4388C7-11A0-5540-A724-0FCDAA1C8CD2}"/>
              </a:ext>
            </a:extLst>
          </p:cNvPr>
          <p:cNvSpPr txBox="1"/>
          <p:nvPr/>
        </p:nvSpPr>
        <p:spPr>
          <a:xfrm>
            <a:off x="9093496" y="618681"/>
            <a:ext cx="2613872" cy="4794567"/>
          </a:xfrm>
          <a:prstGeom prst="rect">
            <a:avLst/>
          </a:prstGeom>
        </p:spPr>
        <p:txBody>
          <a:bodyPr vert="horz" lIns="91440" tIns="45720" rIns="91440" bIns="45720" rtlCol="0" anchor="ctr">
            <a:normAutofit/>
          </a:bodyPr>
          <a:lstStyle/>
          <a:p>
            <a:pPr defTabSz="914400">
              <a:lnSpc>
                <a:spcPct val="90000"/>
              </a:lnSpc>
              <a:spcBef>
                <a:spcPct val="0"/>
              </a:spcBef>
              <a:spcAft>
                <a:spcPts val="600"/>
              </a:spcAft>
            </a:pPr>
            <a:r>
              <a:rPr lang="en-US" sz="3600" dirty="0">
                <a:solidFill>
                  <a:srgbClr val="FFFFFF"/>
                </a:solidFill>
                <a:latin typeface="Arial" panose="020B0604020202020204" pitchFamily="34" charset="0"/>
                <a:ea typeface="+mj-ea"/>
                <a:cs typeface="Arial" panose="020B0604020202020204" pitchFamily="34" charset="0"/>
              </a:rPr>
              <a:t>So tell it like it is, not like it isn’t – </a:t>
            </a:r>
          </a:p>
          <a:p>
            <a:pPr defTabSz="914400">
              <a:lnSpc>
                <a:spcPct val="90000"/>
              </a:lnSpc>
              <a:spcBef>
                <a:spcPct val="0"/>
              </a:spcBef>
              <a:spcAft>
                <a:spcPts val="600"/>
              </a:spcAft>
            </a:pPr>
            <a:endParaRPr lang="en-US" sz="3600" dirty="0">
              <a:solidFill>
                <a:srgbClr val="FFFFFF"/>
              </a:solidFill>
              <a:latin typeface="Arial" panose="020B0604020202020204" pitchFamily="34" charset="0"/>
              <a:ea typeface="+mj-ea"/>
              <a:cs typeface="Arial" panose="020B0604020202020204" pitchFamily="34" charset="0"/>
            </a:endParaRPr>
          </a:p>
          <a:p>
            <a:pPr defTabSz="914400">
              <a:lnSpc>
                <a:spcPct val="90000"/>
              </a:lnSpc>
              <a:spcBef>
                <a:spcPct val="0"/>
              </a:spcBef>
              <a:spcAft>
                <a:spcPts val="600"/>
              </a:spcAft>
            </a:pPr>
            <a:r>
              <a:rPr lang="en-US" sz="3600" dirty="0">
                <a:solidFill>
                  <a:srgbClr val="FFFFFF"/>
                </a:solidFill>
                <a:latin typeface="Arial" panose="020B0604020202020204" pitchFamily="34" charset="0"/>
                <a:ea typeface="+mj-ea"/>
                <a:cs typeface="Arial" panose="020B0604020202020204" pitchFamily="34" charset="0"/>
              </a:rPr>
              <a:t>Stop nouning and start verbing</a:t>
            </a:r>
          </a:p>
        </p:txBody>
      </p:sp>
      <p:sp>
        <p:nvSpPr>
          <p:cNvPr id="3081" name="Rounded Rectangle 9">
            <a:extLst>
              <a:ext uri="{FF2B5EF4-FFF2-40B4-BE49-F238E27FC236}">
                <a16:creationId xmlns:a16="http://schemas.microsoft.com/office/drawing/2014/main" id="{E223798C-12AD-4B0C-A50C-D676347D67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3354" y="484632"/>
            <a:ext cx="8129016" cy="5724144"/>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4" name="Picture 2" descr="Happy emoji emoticon showing double thumbs up like Stock Vector Image &amp; Art  - Alamy">
            <a:extLst>
              <a:ext uri="{FF2B5EF4-FFF2-40B4-BE49-F238E27FC236}">
                <a16:creationId xmlns:a16="http://schemas.microsoft.com/office/drawing/2014/main" id="{F3F5EF1F-F32F-EC73-A133-0A4617A2A787}"/>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185"/>
          <a:stretch/>
        </p:blipFill>
        <p:spPr bwMode="auto">
          <a:xfrm>
            <a:off x="976251" y="942538"/>
            <a:ext cx="7163222" cy="4808332"/>
          </a:xfrm>
          <a:prstGeom prst="rect">
            <a:avLst/>
          </a:prstGeom>
          <a:noFill/>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34242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5CF2FDA-1096-74C4-5DDA-396DCBC20CA1}"/>
              </a:ext>
            </a:extLst>
          </p:cNvPr>
          <p:cNvSpPr>
            <a:spLocks noGrp="1"/>
          </p:cNvSpPr>
          <p:nvPr>
            <p:ph type="title"/>
          </p:nvPr>
        </p:nvSpPr>
        <p:spPr>
          <a:xfrm>
            <a:off x="1043631" y="809898"/>
            <a:ext cx="9942716" cy="1554480"/>
          </a:xfrm>
        </p:spPr>
        <p:txBody>
          <a:bodyPr anchor="ctr">
            <a:normAutofit/>
          </a:bodyPr>
          <a:lstStyle/>
          <a:p>
            <a:r>
              <a:rPr lang="mi-NZ" sz="4800" dirty="0">
                <a:latin typeface="Arial" panose="020B0604020202020204" pitchFamily="34" charset="0"/>
                <a:cs typeface="Arial" panose="020B0604020202020204" pitchFamily="34" charset="0"/>
              </a:rPr>
              <a:t>A critical analysis of language</a:t>
            </a:r>
            <a:endParaRPr lang="en-US" sz="48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3CAAFD51-E67C-6F4A-0E16-44267A5CC4A5}"/>
              </a:ext>
            </a:extLst>
          </p:cNvPr>
          <p:cNvSpPr>
            <a:spLocks noGrp="1"/>
          </p:cNvSpPr>
          <p:nvPr>
            <p:ph idx="1"/>
          </p:nvPr>
        </p:nvSpPr>
        <p:spPr>
          <a:xfrm>
            <a:off x="1045028" y="3017522"/>
            <a:ext cx="9941319" cy="3124658"/>
          </a:xfrm>
        </p:spPr>
        <p:txBody>
          <a:bodyPr anchor="ctr">
            <a:normAutofit/>
          </a:bodyPr>
          <a:lstStyle/>
          <a:p>
            <a:r>
              <a:rPr lang="mi-NZ" sz="2200" dirty="0">
                <a:latin typeface="Arial" panose="020B0604020202020204" pitchFamily="34" charset="0"/>
                <a:cs typeface="Arial" panose="020B0604020202020204" pitchFamily="34" charset="0"/>
              </a:rPr>
              <a:t>The problem of language is inextricably linked to the problem of violence</a:t>
            </a:r>
          </a:p>
          <a:p>
            <a:r>
              <a:rPr lang="mi-NZ" sz="2200" dirty="0">
                <a:latin typeface="Arial" panose="020B0604020202020204" pitchFamily="34" charset="0"/>
                <a:cs typeface="Arial" panose="020B0604020202020204" pitchFamily="34" charset="0"/>
              </a:rPr>
              <a:t>A critical analysis of language is not merely a semantic exercise or ‘perspectives’ view</a:t>
            </a:r>
          </a:p>
          <a:p>
            <a:r>
              <a:rPr lang="mi-NZ" sz="2200" dirty="0">
                <a:latin typeface="Arial" panose="020B0604020202020204" pitchFamily="34" charset="0"/>
                <a:cs typeface="Arial" panose="020B0604020202020204" pitchFamily="34" charset="0"/>
              </a:rPr>
              <a:t>There are real life implications for how people are regarded and how language is used puts them there</a:t>
            </a:r>
          </a:p>
          <a:p>
            <a:r>
              <a:rPr lang="mi-NZ" sz="2200" dirty="0">
                <a:latin typeface="Arial" panose="020B0604020202020204" pitchFamily="34" charset="0"/>
                <a:cs typeface="Arial" panose="020B0604020202020204" pitchFamily="34" charset="0"/>
              </a:rPr>
              <a:t>Four discursive operations of language</a:t>
            </a:r>
          </a:p>
          <a:p>
            <a:r>
              <a:rPr lang="en-US" sz="2200" dirty="0">
                <a:latin typeface="Arial" panose="020B0604020202020204" pitchFamily="34" charset="0"/>
                <a:cs typeface="Arial" panose="020B0604020202020204" pitchFamily="34" charset="0"/>
              </a:rPr>
              <a:t>Language of effects and impacts vs responses and resistance</a:t>
            </a:r>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24139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5" name="Title 4">
            <a:extLst>
              <a:ext uri="{FF2B5EF4-FFF2-40B4-BE49-F238E27FC236}">
                <a16:creationId xmlns:a16="http://schemas.microsoft.com/office/drawing/2014/main" id="{77A72F71-32C7-DC20-2B7B-BAA20A484E7C}"/>
              </a:ext>
            </a:extLst>
          </p:cNvPr>
          <p:cNvSpPr>
            <a:spLocks noGrp="1"/>
          </p:cNvSpPr>
          <p:nvPr>
            <p:ph type="title"/>
          </p:nvPr>
        </p:nvSpPr>
        <p:spPr>
          <a:xfrm>
            <a:off x="838200" y="401221"/>
            <a:ext cx="10515600" cy="1348065"/>
          </a:xfrm>
        </p:spPr>
        <p:txBody>
          <a:bodyPr>
            <a:normAutofit/>
          </a:bodyPr>
          <a:lstStyle/>
          <a:p>
            <a:r>
              <a:rPr lang="mi-NZ" sz="4200">
                <a:solidFill>
                  <a:srgbClr val="FFFFFF"/>
                </a:solidFill>
                <a:latin typeface="Arial" panose="020B0604020202020204" pitchFamily="34" charset="0"/>
                <a:cs typeface="Arial" panose="020B0604020202020204" pitchFamily="34" charset="0"/>
              </a:rPr>
              <a:t>(Example 1) An account of sexualised violence</a:t>
            </a:r>
            <a:endParaRPr lang="en-US" sz="4200">
              <a:solidFill>
                <a:srgbClr val="FFFFFF"/>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B3839C90-115E-4F29-8BFE-3C532F806CBB}"/>
              </a:ext>
            </a:extLst>
          </p:cNvPr>
          <p:cNvSpPr>
            <a:spLocks noGrp="1"/>
          </p:cNvSpPr>
          <p:nvPr>
            <p:ph idx="1"/>
          </p:nvPr>
        </p:nvSpPr>
        <p:spPr>
          <a:xfrm>
            <a:off x="838200" y="2586789"/>
            <a:ext cx="10515600" cy="3590174"/>
          </a:xfrm>
        </p:spPr>
        <p:txBody>
          <a:bodyPr>
            <a:normAutofit/>
          </a:bodyPr>
          <a:lstStyle/>
          <a:p>
            <a:pPr marL="0" indent="0">
              <a:buNone/>
            </a:pPr>
            <a:endParaRPr lang="en-NZ" sz="2200">
              <a:latin typeface="Arial" panose="020B0604020202020204" pitchFamily="34" charset="0"/>
              <a:cs typeface="Arial" panose="020B0604020202020204" pitchFamily="34" charset="0"/>
            </a:endParaRPr>
          </a:p>
          <a:p>
            <a:pPr marL="0" indent="0">
              <a:buNone/>
            </a:pPr>
            <a:r>
              <a:rPr lang="en-NZ" sz="2200">
                <a:latin typeface="Arial" panose="020B0604020202020204" pitchFamily="34" charset="0"/>
                <a:cs typeface="Arial" panose="020B0604020202020204" pitchFamily="34" charset="0"/>
              </a:rPr>
              <a:t>He followed her down the footpath. He sped up to catch her. He grabbed her by the shoulders and threw her to the ground. He overpowered her and dragged her into the bushes. He held a rock over her head and threatened to kill her if she screamed. He called her degrading names. He kissed her on the mouth. He tried to undo her belt. He grabbed at her pant legs to pull them off. He overpowered her and vaginally raped her. </a:t>
            </a:r>
          </a:p>
        </p:txBody>
      </p:sp>
    </p:spTree>
    <p:extLst>
      <p:ext uri="{BB962C8B-B14F-4D97-AF65-F5344CB8AC3E}">
        <p14:creationId xmlns:p14="http://schemas.microsoft.com/office/powerpoint/2010/main" val="27994235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1117601" y="107693"/>
            <a:ext cx="9083040" cy="707412"/>
          </a:xfrm>
        </p:spPr>
        <p:txBody>
          <a:bodyPr>
            <a:normAutofit fontScale="90000"/>
          </a:bodyPr>
          <a:lstStyle/>
          <a:p>
            <a:br>
              <a:rPr lang="en-CA" sz="2800" dirty="0">
                <a:latin typeface="Times New Roman"/>
              </a:rPr>
            </a:br>
            <a:br>
              <a:rPr lang="en-CA" sz="2800" dirty="0">
                <a:latin typeface="Times New Roman"/>
              </a:rPr>
            </a:br>
            <a:r>
              <a:rPr lang="en-CA" sz="2800" b="1" dirty="0">
                <a:latin typeface="Arial" panose="020B0604020202020204" pitchFamily="34" charset="0"/>
                <a:cs typeface="Arial" panose="020B0604020202020204" pitchFamily="34" charset="0"/>
              </a:rPr>
              <a:t>                         Four Discursive Operations of Language</a:t>
            </a:r>
            <a:br>
              <a:rPr lang="en-CA" sz="2800" b="1" dirty="0">
                <a:latin typeface="Arial" panose="020B0604020202020204" pitchFamily="34" charset="0"/>
                <a:cs typeface="Arial" panose="020B0604020202020204" pitchFamily="34" charset="0"/>
              </a:rPr>
            </a:br>
            <a:r>
              <a:rPr lang="en-CA" sz="2800" dirty="0">
                <a:solidFill>
                  <a:schemeClr val="bg1"/>
                </a:solidFill>
                <a:latin typeface="Times New Roman"/>
              </a:rPr>
              <a:t>To Benefit Perpetrators &amp; the Status Quo</a:t>
            </a:r>
          </a:p>
        </p:txBody>
      </p:sp>
      <p:sp>
        <p:nvSpPr>
          <p:cNvPr id="47107" name="Line 3"/>
          <p:cNvSpPr>
            <a:spLocks noChangeShapeType="1"/>
          </p:cNvSpPr>
          <p:nvPr/>
        </p:nvSpPr>
        <p:spPr bwMode="auto">
          <a:xfrm flipH="1">
            <a:off x="6054844" y="1994192"/>
            <a:ext cx="50800" cy="3409659"/>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47108" name="Line 4"/>
          <p:cNvSpPr>
            <a:spLocks noChangeShapeType="1"/>
          </p:cNvSpPr>
          <p:nvPr/>
        </p:nvSpPr>
        <p:spPr bwMode="auto">
          <a:xfrm flipH="1">
            <a:off x="3674760" y="3572926"/>
            <a:ext cx="4760169"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47109" name="Text Box 5"/>
          <p:cNvSpPr txBox="1">
            <a:spLocks noChangeArrowheads="1"/>
          </p:cNvSpPr>
          <p:nvPr/>
        </p:nvSpPr>
        <p:spPr bwMode="auto">
          <a:xfrm>
            <a:off x="4871212" y="5614599"/>
            <a:ext cx="2896169" cy="830997"/>
          </a:xfrm>
          <a:prstGeom prst="rect">
            <a:avLst/>
          </a:prstGeom>
          <a:noFill/>
          <a:ln w="9525">
            <a:noFill/>
            <a:miter lim="800000"/>
            <a:headEnd/>
            <a:tailEnd/>
          </a:ln>
          <a:effectLst/>
        </p:spPr>
        <p:txBody>
          <a:bodyPr wrap="square">
            <a:prstTxWarp prst="textNoShape">
              <a:avLst/>
            </a:prstTxWarp>
            <a:spAutoFit/>
          </a:bodyPr>
          <a:lstStyle/>
          <a:p>
            <a:pPr eaLnBrk="1" hangingPunct="1"/>
            <a:r>
              <a:rPr lang="en-CA" sz="2000" dirty="0">
                <a:effectLst>
                  <a:outerShdw blurRad="38100" dist="38100" dir="2700000" algn="tl">
                    <a:srgbClr val="000000"/>
                  </a:outerShdw>
                </a:effectLst>
                <a:latin typeface="Times New Roman"/>
              </a:rPr>
              <a:t> </a:t>
            </a:r>
            <a:r>
              <a:rPr lang="en-CA" sz="2400" dirty="0">
                <a:effectLst>
                  <a:outerShdw blurRad="38100" dist="38100" dir="2700000" algn="tl">
                    <a:srgbClr val="000000"/>
                  </a:outerShdw>
                </a:effectLst>
                <a:latin typeface="Arial" panose="020B0604020202020204" pitchFamily="34" charset="0"/>
                <a:cs typeface="Arial" panose="020B0604020202020204" pitchFamily="34" charset="0"/>
              </a:rPr>
              <a:t>Conceals</a:t>
            </a:r>
            <a:r>
              <a:rPr lang="en-CA" sz="2400" dirty="0">
                <a:latin typeface="Arial" panose="020B0604020202020204" pitchFamily="34" charset="0"/>
                <a:cs typeface="Arial" panose="020B0604020202020204" pitchFamily="34" charset="0"/>
              </a:rPr>
              <a:t>   </a:t>
            </a:r>
            <a:r>
              <a:rPr lang="en-CA" sz="2400" dirty="0">
                <a:effectLst>
                  <a:outerShdw blurRad="38100" dist="38100" dir="2700000" algn="tl">
                    <a:srgbClr val="000000"/>
                  </a:outerShdw>
                </a:effectLst>
                <a:latin typeface="Arial" panose="020B0604020202020204" pitchFamily="34" charset="0"/>
                <a:cs typeface="Arial" panose="020B0604020202020204" pitchFamily="34" charset="0"/>
              </a:rPr>
              <a:t>Resistance</a:t>
            </a:r>
          </a:p>
        </p:txBody>
      </p:sp>
      <p:sp>
        <p:nvSpPr>
          <p:cNvPr id="47110" name="Text Box 6"/>
          <p:cNvSpPr txBox="1">
            <a:spLocks noChangeArrowheads="1"/>
          </p:cNvSpPr>
          <p:nvPr/>
        </p:nvSpPr>
        <p:spPr bwMode="auto">
          <a:xfrm>
            <a:off x="1714504" y="3252432"/>
            <a:ext cx="1960256" cy="991041"/>
          </a:xfrm>
          <a:prstGeom prst="rect">
            <a:avLst/>
          </a:prstGeom>
          <a:noFill/>
          <a:ln w="9525">
            <a:noFill/>
            <a:miter lim="800000"/>
            <a:headEnd/>
            <a:tailEnd/>
          </a:ln>
          <a:effectLst/>
        </p:spPr>
        <p:txBody>
          <a:bodyPr wrap="square">
            <a:prstTxWarp prst="textNoShape">
              <a:avLst/>
            </a:prstTxWarp>
            <a:spAutoFit/>
          </a:bodyPr>
          <a:lstStyle/>
          <a:p>
            <a:pPr eaLnBrk="1" hangingPunct="1">
              <a:lnSpc>
                <a:spcPct val="80000"/>
              </a:lnSpc>
              <a:spcBef>
                <a:spcPct val="50000"/>
              </a:spcBef>
            </a:pPr>
            <a:r>
              <a:rPr lang="en-CA" sz="2400" dirty="0">
                <a:effectLst>
                  <a:outerShdw blurRad="38100" dist="38100" dir="2700000" algn="tl">
                    <a:srgbClr val="000000"/>
                  </a:outerShdw>
                </a:effectLst>
                <a:latin typeface="Arial" panose="020B0604020202020204" pitchFamily="34" charset="0"/>
                <a:cs typeface="Arial" panose="020B0604020202020204" pitchFamily="34" charset="0"/>
              </a:rPr>
              <a:t>Blames, Pathologizes Victim</a:t>
            </a:r>
          </a:p>
        </p:txBody>
      </p:sp>
      <p:sp>
        <p:nvSpPr>
          <p:cNvPr id="47111" name="Text Box 7"/>
          <p:cNvSpPr txBox="1">
            <a:spLocks noChangeArrowheads="1"/>
          </p:cNvSpPr>
          <p:nvPr/>
        </p:nvSpPr>
        <p:spPr bwMode="auto">
          <a:xfrm>
            <a:off x="4592320" y="1341332"/>
            <a:ext cx="3383279" cy="461665"/>
          </a:xfrm>
          <a:prstGeom prst="rect">
            <a:avLst/>
          </a:prstGeom>
          <a:noFill/>
          <a:ln w="9525">
            <a:noFill/>
            <a:miter lim="800000"/>
            <a:headEnd/>
            <a:tailEnd/>
          </a:ln>
          <a:effectLst/>
        </p:spPr>
        <p:txBody>
          <a:bodyPr wrap="square">
            <a:prstTxWarp prst="textNoShape">
              <a:avLst/>
            </a:prstTxWarp>
            <a:spAutoFit/>
          </a:bodyPr>
          <a:lstStyle/>
          <a:p>
            <a:pPr eaLnBrk="1" hangingPunct="1">
              <a:spcBef>
                <a:spcPct val="50000"/>
              </a:spcBef>
            </a:pPr>
            <a:r>
              <a:rPr lang="en-CA" sz="2400" dirty="0">
                <a:solidFill>
                  <a:schemeClr val="bg1"/>
                </a:solidFill>
                <a:effectLst>
                  <a:outerShdw blurRad="38100" dist="38100" dir="2700000" algn="tl">
                    <a:srgbClr val="000000"/>
                  </a:outerShdw>
                </a:effectLst>
                <a:latin typeface="Times New Roman"/>
              </a:rPr>
              <a:t>        </a:t>
            </a:r>
            <a:r>
              <a:rPr lang="en-CA" sz="2400" dirty="0">
                <a:effectLst>
                  <a:outerShdw blurRad="38100" dist="38100" dir="2700000" algn="tl">
                    <a:srgbClr val="000000"/>
                  </a:outerShdw>
                </a:effectLst>
                <a:latin typeface="Arial" panose="020B0604020202020204" pitchFamily="34" charset="0"/>
                <a:cs typeface="Arial" panose="020B0604020202020204" pitchFamily="34" charset="0"/>
              </a:rPr>
              <a:t>Conceals Violence</a:t>
            </a:r>
          </a:p>
        </p:txBody>
      </p:sp>
      <p:sp>
        <p:nvSpPr>
          <p:cNvPr id="47112" name="Text Box 8"/>
          <p:cNvSpPr txBox="1">
            <a:spLocks noChangeArrowheads="1"/>
          </p:cNvSpPr>
          <p:nvPr/>
        </p:nvSpPr>
        <p:spPr bwMode="auto">
          <a:xfrm>
            <a:off x="8420096" y="3252432"/>
            <a:ext cx="2217423" cy="1200329"/>
          </a:xfrm>
          <a:prstGeom prst="rect">
            <a:avLst/>
          </a:prstGeom>
          <a:noFill/>
          <a:ln w="9525">
            <a:noFill/>
            <a:miter lim="800000"/>
            <a:headEnd/>
            <a:tailEnd/>
          </a:ln>
          <a:effectLst/>
        </p:spPr>
        <p:txBody>
          <a:bodyPr wrap="square">
            <a:prstTxWarp prst="textNoShape">
              <a:avLst/>
            </a:prstTxWarp>
            <a:spAutoFit/>
          </a:bodyPr>
          <a:lstStyle/>
          <a:p>
            <a:pPr eaLnBrk="1" hangingPunct="1">
              <a:spcBef>
                <a:spcPct val="50000"/>
              </a:spcBef>
            </a:pPr>
            <a:r>
              <a:rPr lang="en-CA" sz="2400" dirty="0">
                <a:effectLst>
                  <a:outerShdw blurRad="38100" dist="38100" dir="2700000" algn="tl">
                    <a:srgbClr val="000000"/>
                  </a:outerShdw>
                </a:effectLst>
                <a:latin typeface="Arial" panose="020B0604020202020204" pitchFamily="34" charset="0"/>
                <a:cs typeface="Arial" panose="020B0604020202020204" pitchFamily="34" charset="0"/>
              </a:rPr>
              <a:t>Obscures Perpetrator</a:t>
            </a:r>
            <a:r>
              <a:rPr lang="en-CA" sz="2400" dirty="0">
                <a:latin typeface="Arial" panose="020B0604020202020204" pitchFamily="34" charset="0"/>
                <a:cs typeface="Arial" panose="020B0604020202020204" pitchFamily="34" charset="0"/>
              </a:rPr>
              <a:t> </a:t>
            </a:r>
            <a:r>
              <a:rPr lang="en-CA" sz="2400" dirty="0">
                <a:effectLst>
                  <a:outerShdw blurRad="38100" dist="38100" dir="2700000" algn="tl">
                    <a:srgbClr val="000000"/>
                  </a:outerShdw>
                </a:effectLst>
                <a:latin typeface="Arial" panose="020B0604020202020204" pitchFamily="34" charset="0"/>
                <a:cs typeface="Arial" panose="020B0604020202020204" pitchFamily="34" charset="0"/>
              </a:rPr>
              <a:t>Responsibility</a:t>
            </a:r>
          </a:p>
        </p:txBody>
      </p:sp>
      <p:cxnSp>
        <p:nvCxnSpPr>
          <p:cNvPr id="14" name="Straight Arrow Connector 13"/>
          <p:cNvCxnSpPr/>
          <p:nvPr/>
        </p:nvCxnSpPr>
        <p:spPr>
          <a:xfrm flipV="1">
            <a:off x="3674759" y="2176221"/>
            <a:ext cx="1006540" cy="82296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a:off x="7581422" y="2176221"/>
            <a:ext cx="822960" cy="822960"/>
          </a:xfrm>
          <a:prstGeom prst="line">
            <a:avLst/>
          </a:prstGeom>
          <a:ln>
            <a:headEnd type="triangle" w="lg"/>
            <a:tailEnd type="triangle" w="lg"/>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3674759" y="4502776"/>
            <a:ext cx="822960" cy="822960"/>
          </a:xfrm>
          <a:prstGeom prst="line">
            <a:avLst/>
          </a:prstGeom>
          <a:ln>
            <a:headEnd type="triangle" w="lg"/>
            <a:tailEnd type="triangle" w="lg"/>
          </a:ln>
        </p:spPr>
        <p:style>
          <a:lnRef idx="2">
            <a:schemeClr val="accent1"/>
          </a:lnRef>
          <a:fillRef idx="0">
            <a:schemeClr val="accent1"/>
          </a:fillRef>
          <a:effectRef idx="1">
            <a:schemeClr val="accent1"/>
          </a:effectRef>
          <a:fontRef idx="minor">
            <a:schemeClr val="tx1"/>
          </a:fontRef>
        </p:style>
      </p:cxnSp>
      <p:cxnSp>
        <p:nvCxnSpPr>
          <p:cNvPr id="21" name="Straight Arrow Connector 20"/>
          <p:cNvCxnSpPr/>
          <p:nvPr/>
        </p:nvCxnSpPr>
        <p:spPr>
          <a:xfrm rot="5400000">
            <a:off x="7738454" y="4531702"/>
            <a:ext cx="901074" cy="843222"/>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8022038"/>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3448" y="149460"/>
            <a:ext cx="5266135" cy="1823342"/>
          </a:xfrm>
        </p:spPr>
        <p:txBody>
          <a:bodyPr vert="horz" lIns="91440" tIns="45720" rIns="91440" bIns="45720" rtlCol="0" anchor="b">
            <a:normAutofit/>
          </a:bodyPr>
          <a:lstStyle/>
          <a:p>
            <a:r>
              <a:rPr lang="en-US" sz="6300" dirty="0">
                <a:solidFill>
                  <a:schemeClr val="bg1"/>
                </a:solidFill>
              </a:rPr>
              <a:t>What is resistance?</a:t>
            </a:r>
          </a:p>
        </p:txBody>
      </p:sp>
      <p:sp>
        <p:nvSpPr>
          <p:cNvPr id="3" name="Text Placeholder 2"/>
          <p:cNvSpPr>
            <a:spLocks noGrp="1"/>
          </p:cNvSpPr>
          <p:nvPr>
            <p:ph type="body" idx="1"/>
          </p:nvPr>
        </p:nvSpPr>
        <p:spPr>
          <a:xfrm>
            <a:off x="4369869" y="1972802"/>
            <a:ext cx="6853188" cy="4553126"/>
          </a:xfrm>
        </p:spPr>
        <p:txBody>
          <a:bodyPr vert="horz" lIns="91440" tIns="45720" rIns="91440" bIns="45720" rtlCol="0">
            <a:normAutofit/>
          </a:bodyPr>
          <a:lstStyle/>
          <a:p>
            <a:r>
              <a:rPr lang="en-US" b="1" dirty="0">
                <a:solidFill>
                  <a:schemeClr val="tx1"/>
                </a:solidFill>
              </a:rPr>
              <a:t>The Scope of Resistance – Not a Definition</a:t>
            </a:r>
            <a:r>
              <a:rPr lang="en-US" dirty="0">
                <a:solidFill>
                  <a:schemeClr val="tx1"/>
                </a:solidFill>
              </a:rPr>
              <a:t>  </a:t>
            </a:r>
          </a:p>
          <a:p>
            <a:r>
              <a:rPr lang="en-US" dirty="0">
                <a:solidFill>
                  <a:schemeClr val="tx1"/>
                </a:solidFill>
              </a:rPr>
              <a:t>“Any mental or behavioral act through which a person attempts to expose, withstand, repel, stop, prevent, abstain from, strive against, impede, refuse to comply with, or oppose any form of violence or oppression (including any type of disrespect), or the conditions that make such acts possible, may be understood as a form of resistance” </a:t>
            </a:r>
            <a:r>
              <a:rPr lang="en-US" sz="1700" dirty="0">
                <a:solidFill>
                  <a:schemeClr val="tx1"/>
                </a:solidFill>
              </a:rPr>
              <a:t>(Wade, 1997).</a:t>
            </a:r>
          </a:p>
          <a:p>
            <a:r>
              <a:rPr lang="en-US" sz="1200" dirty="0">
                <a:solidFill>
                  <a:schemeClr val="tx1"/>
                </a:solidFill>
              </a:rPr>
              <a:t>Wade, A. (1997). </a:t>
            </a:r>
            <a:r>
              <a:rPr lang="en-US" sz="1200" i="1" dirty="0">
                <a:solidFill>
                  <a:schemeClr val="tx1"/>
                </a:solidFill>
              </a:rPr>
              <a:t>Small acts of living: Everyday resistance to violence and other forms of Oppression</a:t>
            </a:r>
            <a:r>
              <a:rPr lang="en-US" sz="1200" dirty="0">
                <a:solidFill>
                  <a:schemeClr val="tx1"/>
                </a:solidFill>
              </a:rPr>
              <a:t>, (p. 25). Journal of Contemporary Family Therapy, 19.</a:t>
            </a:r>
          </a:p>
        </p:txBody>
      </p:sp>
      <p:pic>
        <p:nvPicPr>
          <p:cNvPr id="5" name="Picture 4">
            <a:extLst>
              <a:ext uri="{FF2B5EF4-FFF2-40B4-BE49-F238E27FC236}">
                <a16:creationId xmlns:a16="http://schemas.microsoft.com/office/drawing/2014/main" id="{6A4D319C-DDE2-8AA1-8CC1-0A7D3239F3F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4052455" cy="6858000"/>
          </a:xfrm>
          <a:prstGeom prst="rect">
            <a:avLst/>
          </a:prstGeom>
        </p:spPr>
      </p:pic>
    </p:spTree>
    <p:extLst>
      <p:ext uri="{BB962C8B-B14F-4D97-AF65-F5344CB8AC3E}">
        <p14:creationId xmlns:p14="http://schemas.microsoft.com/office/powerpoint/2010/main" val="10029406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2EBD3C-66BA-43E9-A1B6-204131B11D70}"/>
              </a:ext>
            </a:extLst>
          </p:cNvPr>
          <p:cNvSpPr>
            <a:spLocks noGrp="1"/>
          </p:cNvSpPr>
          <p:nvPr>
            <p:ph type="title"/>
          </p:nvPr>
        </p:nvSpPr>
        <p:spPr>
          <a:xfrm>
            <a:off x="2106931" y="731520"/>
            <a:ext cx="2133893" cy="3237579"/>
          </a:xfrm>
        </p:spPr>
        <p:txBody>
          <a:bodyPr>
            <a:normAutofit/>
          </a:bodyPr>
          <a:lstStyle/>
          <a:p>
            <a:br>
              <a:rPr lang="en-NZ" sz="3300">
                <a:solidFill>
                  <a:srgbClr val="FFFFFF"/>
                </a:solidFill>
              </a:rPr>
            </a:br>
            <a:r>
              <a:rPr lang="en-NZ" sz="3300" b="1">
                <a:solidFill>
                  <a:srgbClr val="FFFFFF"/>
                </a:solidFill>
              </a:rPr>
              <a:t>Second account of sexualized assault </a:t>
            </a:r>
            <a:br>
              <a:rPr lang="en-NZ" sz="3300">
                <a:solidFill>
                  <a:srgbClr val="FFFFFF"/>
                </a:solidFill>
              </a:rPr>
            </a:br>
            <a:endParaRPr lang="en-NZ" sz="3300">
              <a:solidFill>
                <a:srgbClr val="FFFFFF"/>
              </a:solidFill>
            </a:endParaRPr>
          </a:p>
        </p:txBody>
      </p:sp>
      <p:sp>
        <p:nvSpPr>
          <p:cNvPr id="3" name="Content Placeholder 2">
            <a:extLst>
              <a:ext uri="{FF2B5EF4-FFF2-40B4-BE49-F238E27FC236}">
                <a16:creationId xmlns:a16="http://schemas.microsoft.com/office/drawing/2014/main" id="{B3839C90-115E-4F29-8BFE-3C532F806CBB}"/>
              </a:ext>
            </a:extLst>
          </p:cNvPr>
          <p:cNvSpPr>
            <a:spLocks noGrp="1"/>
          </p:cNvSpPr>
          <p:nvPr>
            <p:ph idx="1"/>
          </p:nvPr>
        </p:nvSpPr>
        <p:spPr>
          <a:xfrm>
            <a:off x="670560" y="1432560"/>
            <a:ext cx="10515600" cy="4729432"/>
          </a:xfrm>
        </p:spPr>
        <p:txBody>
          <a:bodyPr anchor="ctr">
            <a:noAutofit/>
          </a:bodyPr>
          <a:lstStyle/>
          <a:p>
            <a:pPr>
              <a:lnSpc>
                <a:spcPct val="90000"/>
              </a:lnSpc>
            </a:pPr>
            <a:endParaRPr lang="en-NZ" sz="2400" dirty="0">
              <a:latin typeface="Arial" panose="020B0604020202020204" pitchFamily="34" charset="0"/>
              <a:cs typeface="Arial" panose="020B0604020202020204" pitchFamily="34" charset="0"/>
            </a:endParaRPr>
          </a:p>
          <a:p>
            <a:pPr marL="0" indent="0">
              <a:buNone/>
            </a:pPr>
            <a:r>
              <a:rPr lang="en-NZ" sz="2400" dirty="0">
                <a:latin typeface="Arial" panose="020B0604020202020204" pitchFamily="34" charset="0"/>
                <a:cs typeface="Arial" panose="020B0604020202020204" pitchFamily="34" charset="0"/>
              </a:rPr>
              <a:t>He followed her down the footpath. </a:t>
            </a:r>
            <a:r>
              <a:rPr lang="en-NZ" sz="2400" dirty="0">
                <a:solidFill>
                  <a:srgbClr val="FF0000"/>
                </a:solidFill>
                <a:latin typeface="Arial" panose="020B0604020202020204" pitchFamily="34" charset="0"/>
                <a:cs typeface="Arial" panose="020B0604020202020204" pitchFamily="34" charset="0"/>
              </a:rPr>
              <a:t>She sped up. </a:t>
            </a:r>
            <a:r>
              <a:rPr lang="en-NZ" sz="2400" dirty="0">
                <a:latin typeface="Arial" panose="020B0604020202020204" pitchFamily="34" charset="0"/>
                <a:cs typeface="Arial" panose="020B0604020202020204" pitchFamily="34" charset="0"/>
              </a:rPr>
              <a:t>He sped up to catch her. </a:t>
            </a:r>
            <a:r>
              <a:rPr lang="en-NZ" sz="2400" dirty="0">
                <a:solidFill>
                  <a:srgbClr val="FF0000"/>
                </a:solidFill>
                <a:latin typeface="Arial" panose="020B0604020202020204" pitchFamily="34" charset="0"/>
                <a:cs typeface="Arial" panose="020B0604020202020204" pitchFamily="34" charset="0"/>
              </a:rPr>
              <a:t>She moved to the side</a:t>
            </a:r>
            <a:r>
              <a:rPr lang="en-NZ" sz="2400" dirty="0">
                <a:latin typeface="Arial" panose="020B0604020202020204" pitchFamily="34" charset="0"/>
                <a:cs typeface="Arial" panose="020B0604020202020204" pitchFamily="34" charset="0"/>
              </a:rPr>
              <a:t>. He grabbed her by the shoulders and threw her to the ground. </a:t>
            </a:r>
            <a:r>
              <a:rPr lang="en-NZ" sz="2400" dirty="0">
                <a:solidFill>
                  <a:srgbClr val="FF0000"/>
                </a:solidFill>
                <a:latin typeface="Arial" panose="020B0604020202020204" pitchFamily="34" charset="0"/>
                <a:cs typeface="Arial" panose="020B0604020202020204" pitchFamily="34" charset="0"/>
              </a:rPr>
              <a:t>She rolled on the ground to get away. </a:t>
            </a:r>
            <a:r>
              <a:rPr lang="en-NZ" sz="2400" dirty="0">
                <a:latin typeface="Arial" panose="020B0604020202020204" pitchFamily="34" charset="0"/>
                <a:cs typeface="Arial" panose="020B0604020202020204" pitchFamily="34" charset="0"/>
              </a:rPr>
              <a:t>He dragged her toward the bushes. </a:t>
            </a:r>
            <a:r>
              <a:rPr lang="en-NZ" sz="2400" dirty="0">
                <a:solidFill>
                  <a:srgbClr val="FF0000"/>
                </a:solidFill>
                <a:latin typeface="Arial" panose="020B0604020202020204" pitchFamily="34" charset="0"/>
                <a:cs typeface="Arial" panose="020B0604020202020204" pitchFamily="34" charset="0"/>
              </a:rPr>
              <a:t>She grabbed the roots of a tree so he couldn’t drag her into the bushes. </a:t>
            </a:r>
            <a:r>
              <a:rPr lang="en-NZ" sz="2400" dirty="0">
                <a:latin typeface="Arial" panose="020B0604020202020204" pitchFamily="34" charset="0"/>
                <a:cs typeface="Arial" panose="020B0604020202020204" pitchFamily="34" charset="0"/>
              </a:rPr>
              <a:t>He overpowered her and dragged her into the bushes. </a:t>
            </a:r>
            <a:r>
              <a:rPr lang="en-NZ" sz="2400" dirty="0">
                <a:solidFill>
                  <a:srgbClr val="FF0000"/>
                </a:solidFill>
                <a:latin typeface="Arial" panose="020B0604020202020204" pitchFamily="34" charset="0"/>
                <a:cs typeface="Arial" panose="020B0604020202020204" pitchFamily="34" charset="0"/>
              </a:rPr>
              <a:t>She started to scream. </a:t>
            </a:r>
            <a:r>
              <a:rPr lang="en-NZ" sz="2400" dirty="0">
                <a:latin typeface="Arial" panose="020B0604020202020204" pitchFamily="34" charset="0"/>
                <a:cs typeface="Arial" panose="020B0604020202020204" pitchFamily="34" charset="0"/>
              </a:rPr>
              <a:t>He held a rock over her head and threatened to kill her if she screamed. </a:t>
            </a:r>
            <a:r>
              <a:rPr lang="en-NZ" sz="2400" dirty="0">
                <a:solidFill>
                  <a:srgbClr val="FF0000"/>
                </a:solidFill>
                <a:latin typeface="Arial" panose="020B0604020202020204" pitchFamily="34" charset="0"/>
                <a:cs typeface="Arial" panose="020B0604020202020204" pitchFamily="34" charset="0"/>
              </a:rPr>
              <a:t>She stopped screaming. </a:t>
            </a:r>
            <a:r>
              <a:rPr lang="en-NZ" sz="2400" dirty="0">
                <a:latin typeface="Arial" panose="020B0604020202020204" pitchFamily="34" charset="0"/>
                <a:cs typeface="Arial" panose="020B0604020202020204" pitchFamily="34" charset="0"/>
              </a:rPr>
              <a:t>He called her degrading names. </a:t>
            </a:r>
            <a:r>
              <a:rPr lang="en-NZ" sz="2400" dirty="0">
                <a:solidFill>
                  <a:srgbClr val="FF0000"/>
                </a:solidFill>
                <a:latin typeface="Arial" panose="020B0604020202020204" pitchFamily="34" charset="0"/>
                <a:cs typeface="Arial" panose="020B0604020202020204" pitchFamily="34" charset="0"/>
              </a:rPr>
              <a:t>She said, “You don’t want to do this. You don’t want to hurt me.” </a:t>
            </a:r>
            <a:r>
              <a:rPr lang="en-NZ" sz="2400" dirty="0">
                <a:latin typeface="Arial" panose="020B0604020202020204" pitchFamily="34" charset="0"/>
                <a:cs typeface="Arial" panose="020B0604020202020204" pitchFamily="34" charset="0"/>
              </a:rPr>
              <a:t>He forced his mouth onto her face. </a:t>
            </a:r>
            <a:r>
              <a:rPr lang="en-NZ" sz="2400" dirty="0">
                <a:solidFill>
                  <a:srgbClr val="FF0000"/>
                </a:solidFill>
                <a:latin typeface="Arial" panose="020B0604020202020204" pitchFamily="34" charset="0"/>
                <a:cs typeface="Arial" panose="020B0604020202020204" pitchFamily="34" charset="0"/>
              </a:rPr>
              <a:t>She averted her face. </a:t>
            </a:r>
            <a:r>
              <a:rPr lang="en-NZ" sz="2400" dirty="0">
                <a:latin typeface="Arial" panose="020B0604020202020204" pitchFamily="34" charset="0"/>
                <a:cs typeface="Arial" panose="020B0604020202020204" pitchFamily="34" charset="0"/>
              </a:rPr>
              <a:t>He tried to undo her belt. </a:t>
            </a:r>
            <a:r>
              <a:rPr lang="en-NZ" sz="2400" dirty="0">
                <a:solidFill>
                  <a:srgbClr val="FF0000"/>
                </a:solidFill>
                <a:latin typeface="Arial" panose="020B0604020202020204" pitchFamily="34" charset="0"/>
                <a:cs typeface="Arial" panose="020B0604020202020204" pitchFamily="34" charset="0"/>
              </a:rPr>
              <a:t>She stuck out her stomach so that he could not undo her belt. </a:t>
            </a:r>
            <a:r>
              <a:rPr lang="en-NZ" sz="2400" dirty="0">
                <a:latin typeface="Arial" panose="020B0604020202020204" pitchFamily="34" charset="0"/>
                <a:cs typeface="Arial" panose="020B0604020202020204" pitchFamily="34" charset="0"/>
              </a:rPr>
              <a:t>He grabbed at her pant legs to pull them off. </a:t>
            </a:r>
            <a:r>
              <a:rPr lang="en-NZ" sz="2400" dirty="0">
                <a:solidFill>
                  <a:srgbClr val="FF0000"/>
                </a:solidFill>
                <a:latin typeface="Arial" panose="020B0604020202020204" pitchFamily="34" charset="0"/>
                <a:cs typeface="Arial" panose="020B0604020202020204" pitchFamily="34" charset="0"/>
              </a:rPr>
              <a:t>She crossed her ankles so that he could not pull off her pants.</a:t>
            </a:r>
            <a:r>
              <a:rPr lang="en-NZ" sz="2400" dirty="0">
                <a:latin typeface="Arial" panose="020B0604020202020204" pitchFamily="34" charset="0"/>
                <a:cs typeface="Arial" panose="020B0604020202020204" pitchFamily="34" charset="0"/>
              </a:rPr>
              <a:t> He overpowered her and vaginally raped her. </a:t>
            </a:r>
            <a:r>
              <a:rPr lang="en-NZ" sz="2400" dirty="0">
                <a:solidFill>
                  <a:srgbClr val="FF0000"/>
                </a:solidFill>
                <a:latin typeface="Arial" panose="020B0604020202020204" pitchFamily="34" charset="0"/>
                <a:cs typeface="Arial" panose="020B0604020202020204" pitchFamily="34" charset="0"/>
              </a:rPr>
              <a:t>She went to limp to avoid injury and went elsewhere in her mind. </a:t>
            </a:r>
          </a:p>
        </p:txBody>
      </p:sp>
      <p:sp>
        <p:nvSpPr>
          <p:cNvPr id="4" name="TextBox 3">
            <a:extLst>
              <a:ext uri="{FF2B5EF4-FFF2-40B4-BE49-F238E27FC236}">
                <a16:creationId xmlns:a16="http://schemas.microsoft.com/office/drawing/2014/main" id="{D3615C26-B0C3-FD72-88F7-737068AF0C04}"/>
              </a:ext>
            </a:extLst>
          </p:cNvPr>
          <p:cNvSpPr txBox="1"/>
          <p:nvPr/>
        </p:nvSpPr>
        <p:spPr>
          <a:xfrm>
            <a:off x="670560" y="731520"/>
            <a:ext cx="10434320" cy="646331"/>
          </a:xfrm>
          <a:prstGeom prst="rect">
            <a:avLst/>
          </a:prstGeom>
          <a:noFill/>
        </p:spPr>
        <p:txBody>
          <a:bodyPr wrap="square" rtlCol="0">
            <a:spAutoFit/>
          </a:bodyPr>
          <a:lstStyle/>
          <a:p>
            <a:r>
              <a:rPr lang="mi-NZ" sz="3600" dirty="0">
                <a:latin typeface="Arial" panose="020B0604020202020204" pitchFamily="34" charset="0"/>
                <a:cs typeface="Arial" panose="020B0604020202020204" pitchFamily="34" charset="0"/>
              </a:rPr>
              <a:t>(Example 2) An account of sexualised violence </a:t>
            </a:r>
            <a:endParaRPr lang="en-US"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877809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Line 3"/>
          <p:cNvSpPr>
            <a:spLocks noChangeShapeType="1"/>
          </p:cNvSpPr>
          <p:nvPr/>
        </p:nvSpPr>
        <p:spPr bwMode="auto">
          <a:xfrm flipH="1">
            <a:off x="6054844" y="1994192"/>
            <a:ext cx="50800" cy="3409659"/>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47108" name="Line 4"/>
          <p:cNvSpPr>
            <a:spLocks noChangeShapeType="1"/>
          </p:cNvSpPr>
          <p:nvPr/>
        </p:nvSpPr>
        <p:spPr bwMode="auto">
          <a:xfrm flipH="1">
            <a:off x="3674760" y="3572926"/>
            <a:ext cx="4760169" cy="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47109" name="Text Box 5"/>
          <p:cNvSpPr txBox="1">
            <a:spLocks noChangeArrowheads="1"/>
          </p:cNvSpPr>
          <p:nvPr/>
        </p:nvSpPr>
        <p:spPr bwMode="auto">
          <a:xfrm>
            <a:off x="4871212" y="5614598"/>
            <a:ext cx="2896169" cy="400110"/>
          </a:xfrm>
          <a:prstGeom prst="rect">
            <a:avLst/>
          </a:prstGeom>
          <a:noFill/>
          <a:ln w="9525">
            <a:noFill/>
            <a:miter lim="800000"/>
            <a:headEnd/>
            <a:tailEnd/>
          </a:ln>
          <a:effectLst/>
        </p:spPr>
        <p:txBody>
          <a:bodyPr wrap="square">
            <a:prstTxWarp prst="textNoShape">
              <a:avLst/>
            </a:prstTxWarp>
            <a:spAutoFit/>
          </a:bodyPr>
          <a:lstStyle/>
          <a:p>
            <a:pPr eaLnBrk="1" hangingPunct="1"/>
            <a:r>
              <a:rPr lang="en-CA" sz="2000" dirty="0">
                <a:effectLst>
                  <a:outerShdw blurRad="38100" dist="38100" dir="2700000" algn="tl">
                    <a:srgbClr val="000000"/>
                  </a:outerShdw>
                </a:effectLst>
                <a:latin typeface="Times New Roman"/>
              </a:rPr>
              <a:t>  </a:t>
            </a:r>
            <a:r>
              <a:rPr lang="en-CA" sz="2000" dirty="0">
                <a:effectLst>
                  <a:outerShdw blurRad="38100" dist="38100" dir="2700000" algn="tl">
                    <a:srgbClr val="000000"/>
                  </a:outerShdw>
                </a:effectLst>
                <a:latin typeface="Arial" panose="020B0604020202020204" pitchFamily="34" charset="0"/>
                <a:cs typeface="Arial" panose="020B0604020202020204" pitchFamily="34" charset="0"/>
              </a:rPr>
              <a:t>Clarify</a:t>
            </a:r>
            <a:r>
              <a:rPr lang="en-CA" sz="2000" dirty="0">
                <a:latin typeface="Arial" panose="020B0604020202020204" pitchFamily="34" charset="0"/>
                <a:cs typeface="Arial" panose="020B0604020202020204" pitchFamily="34" charset="0"/>
              </a:rPr>
              <a:t> </a:t>
            </a:r>
            <a:r>
              <a:rPr lang="en-CA" sz="2000" dirty="0">
                <a:effectLst>
                  <a:outerShdw blurRad="38100" dist="38100" dir="2700000" algn="tl">
                    <a:srgbClr val="000000"/>
                  </a:outerShdw>
                </a:effectLst>
                <a:latin typeface="Arial" panose="020B0604020202020204" pitchFamily="34" charset="0"/>
                <a:cs typeface="Arial" panose="020B0604020202020204" pitchFamily="34" charset="0"/>
              </a:rPr>
              <a:t>Resistance</a:t>
            </a:r>
          </a:p>
        </p:txBody>
      </p:sp>
      <p:sp>
        <p:nvSpPr>
          <p:cNvPr id="47110" name="Text Box 6"/>
          <p:cNvSpPr txBox="1">
            <a:spLocks noChangeArrowheads="1"/>
          </p:cNvSpPr>
          <p:nvPr/>
        </p:nvSpPr>
        <p:spPr bwMode="auto">
          <a:xfrm>
            <a:off x="1862673" y="3252432"/>
            <a:ext cx="2150758" cy="1149033"/>
          </a:xfrm>
          <a:prstGeom prst="rect">
            <a:avLst/>
          </a:prstGeom>
          <a:noFill/>
          <a:ln w="9525">
            <a:noFill/>
            <a:miter lim="800000"/>
            <a:headEnd/>
            <a:tailEnd/>
          </a:ln>
          <a:effectLst/>
        </p:spPr>
        <p:txBody>
          <a:bodyPr wrap="square">
            <a:prstTxWarp prst="textNoShape">
              <a:avLst/>
            </a:prstTxWarp>
            <a:spAutoFit/>
          </a:bodyPr>
          <a:lstStyle/>
          <a:p>
            <a:pPr eaLnBrk="1" hangingPunct="1">
              <a:lnSpc>
                <a:spcPct val="80000"/>
              </a:lnSpc>
              <a:spcBef>
                <a:spcPct val="50000"/>
              </a:spcBef>
            </a:pPr>
            <a:r>
              <a:rPr lang="en-CA" sz="2000" dirty="0">
                <a:effectLst>
                  <a:outerShdw blurRad="38100" dist="38100" dir="2700000" algn="tl">
                    <a:srgbClr val="000000"/>
                  </a:outerShdw>
                </a:effectLst>
                <a:latin typeface="Arial" panose="020B0604020202020204" pitchFamily="34" charset="0"/>
                <a:cs typeface="Arial" panose="020B0604020202020204" pitchFamily="34" charset="0"/>
              </a:rPr>
              <a:t>Contest </a:t>
            </a:r>
          </a:p>
          <a:p>
            <a:pPr eaLnBrk="1" hangingPunct="1">
              <a:lnSpc>
                <a:spcPct val="80000"/>
              </a:lnSpc>
              <a:spcBef>
                <a:spcPct val="50000"/>
              </a:spcBef>
            </a:pPr>
            <a:r>
              <a:rPr lang="en-CA" sz="2000" dirty="0">
                <a:effectLst>
                  <a:outerShdw blurRad="38100" dist="38100" dir="2700000" algn="tl">
                    <a:srgbClr val="000000"/>
                  </a:outerShdw>
                </a:effectLst>
                <a:latin typeface="Arial" panose="020B0604020202020204" pitchFamily="34" charset="0"/>
                <a:cs typeface="Arial" panose="020B0604020202020204" pitchFamily="34" charset="0"/>
              </a:rPr>
              <a:t>The Blaming of </a:t>
            </a:r>
          </a:p>
          <a:p>
            <a:pPr eaLnBrk="1" hangingPunct="1">
              <a:lnSpc>
                <a:spcPct val="80000"/>
              </a:lnSpc>
              <a:spcBef>
                <a:spcPct val="50000"/>
              </a:spcBef>
            </a:pPr>
            <a:r>
              <a:rPr lang="en-CA" sz="2000" dirty="0">
                <a:effectLst>
                  <a:outerShdw blurRad="38100" dist="38100" dir="2700000" algn="tl">
                    <a:srgbClr val="000000"/>
                  </a:outerShdw>
                </a:effectLst>
                <a:latin typeface="Arial" panose="020B0604020202020204" pitchFamily="34" charset="0"/>
                <a:cs typeface="Arial" panose="020B0604020202020204" pitchFamily="34" charset="0"/>
              </a:rPr>
              <a:t>Victims</a:t>
            </a:r>
          </a:p>
        </p:txBody>
      </p:sp>
      <p:sp>
        <p:nvSpPr>
          <p:cNvPr id="47111" name="Text Box 7"/>
          <p:cNvSpPr txBox="1">
            <a:spLocks noChangeArrowheads="1"/>
          </p:cNvSpPr>
          <p:nvPr/>
        </p:nvSpPr>
        <p:spPr bwMode="auto">
          <a:xfrm>
            <a:off x="4681300" y="1341331"/>
            <a:ext cx="3086080" cy="707886"/>
          </a:xfrm>
          <a:prstGeom prst="rect">
            <a:avLst/>
          </a:prstGeom>
          <a:noFill/>
          <a:ln w="9525">
            <a:noFill/>
            <a:miter lim="800000"/>
            <a:headEnd/>
            <a:tailEnd/>
          </a:ln>
          <a:effectLst/>
        </p:spPr>
        <p:txBody>
          <a:bodyPr wrap="square">
            <a:prstTxWarp prst="textNoShape">
              <a:avLst/>
            </a:prstTxWarp>
            <a:spAutoFit/>
          </a:bodyPr>
          <a:lstStyle/>
          <a:p>
            <a:pPr algn="ctr" eaLnBrk="1" hangingPunct="1">
              <a:spcBef>
                <a:spcPct val="50000"/>
              </a:spcBef>
            </a:pPr>
            <a:r>
              <a:rPr lang="en-CA" sz="2000" dirty="0">
                <a:effectLst>
                  <a:outerShdw blurRad="38100" dist="38100" dir="2700000" algn="tl">
                    <a:srgbClr val="000000"/>
                  </a:outerShdw>
                </a:effectLst>
                <a:latin typeface="Arial" panose="020B0604020202020204" pitchFamily="34" charset="0"/>
                <a:cs typeface="Arial" panose="020B0604020202020204" pitchFamily="34" charset="0"/>
              </a:rPr>
              <a:t>  Reveal the Violence  &amp; Oppression</a:t>
            </a:r>
          </a:p>
        </p:txBody>
      </p:sp>
      <p:sp>
        <p:nvSpPr>
          <p:cNvPr id="47112" name="Text Box 8"/>
          <p:cNvSpPr txBox="1">
            <a:spLocks noChangeArrowheads="1"/>
          </p:cNvSpPr>
          <p:nvPr/>
        </p:nvSpPr>
        <p:spPr bwMode="auto">
          <a:xfrm>
            <a:off x="8610600" y="3252431"/>
            <a:ext cx="2057400" cy="861774"/>
          </a:xfrm>
          <a:prstGeom prst="rect">
            <a:avLst/>
          </a:prstGeom>
          <a:noFill/>
          <a:ln w="9525">
            <a:noFill/>
            <a:miter lim="800000"/>
            <a:headEnd/>
            <a:tailEnd/>
          </a:ln>
          <a:effectLst/>
        </p:spPr>
        <p:txBody>
          <a:bodyPr wrap="square">
            <a:prstTxWarp prst="textNoShape">
              <a:avLst/>
            </a:prstTxWarp>
            <a:spAutoFit/>
          </a:bodyPr>
          <a:lstStyle/>
          <a:p>
            <a:pPr eaLnBrk="1" hangingPunct="1">
              <a:spcBef>
                <a:spcPct val="50000"/>
              </a:spcBef>
            </a:pPr>
            <a:r>
              <a:rPr lang="en-CA" sz="2000" dirty="0">
                <a:effectLst>
                  <a:outerShdw blurRad="38100" dist="38100" dir="2700000" algn="tl">
                    <a:srgbClr val="000000"/>
                  </a:outerShdw>
                </a:effectLst>
                <a:latin typeface="Arial" panose="020B0604020202020204" pitchFamily="34" charset="0"/>
                <a:cs typeface="Arial" panose="020B0604020202020204" pitchFamily="34" charset="0"/>
              </a:rPr>
              <a:t>Clarify</a:t>
            </a:r>
          </a:p>
          <a:p>
            <a:pPr eaLnBrk="1" hangingPunct="1">
              <a:spcBef>
                <a:spcPct val="50000"/>
              </a:spcBef>
            </a:pPr>
            <a:r>
              <a:rPr lang="en-CA" sz="2000" dirty="0">
                <a:effectLst>
                  <a:outerShdw blurRad="38100" dist="38100" dir="2700000" algn="tl">
                    <a:srgbClr val="000000"/>
                  </a:outerShdw>
                </a:effectLst>
                <a:latin typeface="Arial" panose="020B0604020202020204" pitchFamily="34" charset="0"/>
                <a:cs typeface="Arial" panose="020B0604020202020204" pitchFamily="34" charset="0"/>
              </a:rPr>
              <a:t>Responsibility</a:t>
            </a:r>
          </a:p>
        </p:txBody>
      </p:sp>
      <p:cxnSp>
        <p:nvCxnSpPr>
          <p:cNvPr id="14" name="Straight Arrow Connector 13"/>
          <p:cNvCxnSpPr/>
          <p:nvPr/>
        </p:nvCxnSpPr>
        <p:spPr>
          <a:xfrm flipV="1">
            <a:off x="3674759" y="2176221"/>
            <a:ext cx="1006540" cy="82296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a:off x="7581422" y="2176221"/>
            <a:ext cx="822960" cy="822960"/>
          </a:xfrm>
          <a:prstGeom prst="line">
            <a:avLst/>
          </a:prstGeom>
          <a:ln>
            <a:headEnd type="triangle" w="lg"/>
            <a:tailEnd type="triangle" w="lg"/>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3674759" y="4502776"/>
            <a:ext cx="822960" cy="822960"/>
          </a:xfrm>
          <a:prstGeom prst="line">
            <a:avLst/>
          </a:prstGeom>
          <a:ln>
            <a:headEnd type="triangle" w="lg"/>
            <a:tailEnd type="triangle" w="lg"/>
          </a:ln>
        </p:spPr>
        <p:style>
          <a:lnRef idx="2">
            <a:schemeClr val="accent1"/>
          </a:lnRef>
          <a:fillRef idx="0">
            <a:schemeClr val="accent1"/>
          </a:fillRef>
          <a:effectRef idx="1">
            <a:schemeClr val="accent1"/>
          </a:effectRef>
          <a:fontRef idx="minor">
            <a:schemeClr val="tx1"/>
          </a:fontRef>
        </p:style>
      </p:cxnSp>
      <p:cxnSp>
        <p:nvCxnSpPr>
          <p:cNvPr id="21" name="Straight Arrow Connector 20"/>
          <p:cNvCxnSpPr/>
          <p:nvPr/>
        </p:nvCxnSpPr>
        <p:spPr>
          <a:xfrm rot="5400000">
            <a:off x="7738454" y="4531702"/>
            <a:ext cx="901074" cy="843222"/>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normAutofit/>
          </a:bodyPr>
          <a:lstStyle/>
          <a:p>
            <a:pPr algn="ctr"/>
            <a:r>
              <a:rPr lang="en-US" sz="2400" b="1" dirty="0">
                <a:latin typeface="Arial" panose="020B0604020202020204" pitchFamily="34" charset="0"/>
                <a:cs typeface="Arial" panose="020B0604020202020204" pitchFamily="34" charset="0"/>
              </a:rPr>
              <a:t>       Reversing the Four Discursive Operations of Language</a:t>
            </a:r>
            <a:br>
              <a:rPr lang="en-US" sz="2400" b="1" dirty="0">
                <a:latin typeface="Arial" panose="020B0604020202020204" pitchFamily="34" charset="0"/>
                <a:cs typeface="Arial" panose="020B0604020202020204" pitchFamily="34" charset="0"/>
              </a:rPr>
            </a:br>
            <a:r>
              <a:rPr lang="en-US" sz="2400" b="1" dirty="0">
                <a:latin typeface="Arial" panose="020B0604020202020204" pitchFamily="34" charset="0"/>
                <a:cs typeface="Arial" panose="020B0604020202020204" pitchFamily="34" charset="0"/>
              </a:rPr>
              <a:t>The Language of Resistance: Truth telling</a:t>
            </a:r>
          </a:p>
        </p:txBody>
      </p:sp>
    </p:spTree>
    <p:extLst>
      <p:ext uri="{BB962C8B-B14F-4D97-AF65-F5344CB8AC3E}">
        <p14:creationId xmlns:p14="http://schemas.microsoft.com/office/powerpoint/2010/main" val="621224772"/>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466"/>
        <p:cNvGrpSpPr/>
        <p:nvPr/>
      </p:nvGrpSpPr>
      <p:grpSpPr>
        <a:xfrm>
          <a:off x="0" y="0"/>
          <a:ext cx="0" cy="0"/>
          <a:chOff x="0" y="0"/>
          <a:chExt cx="0" cy="0"/>
        </a:xfrm>
      </p:grpSpPr>
      <p:sp>
        <p:nvSpPr>
          <p:cNvPr id="467" name="Google Shape;467;p69"/>
          <p:cNvSpPr txBox="1"/>
          <p:nvPr/>
        </p:nvSpPr>
        <p:spPr>
          <a:xfrm>
            <a:off x="3965171" y="407989"/>
            <a:ext cx="7498080" cy="5140325"/>
          </a:xfrm>
          <a:prstGeom prst="rect">
            <a:avLst/>
          </a:prstGeom>
          <a:noFill/>
          <a:ln>
            <a:noFill/>
          </a:ln>
        </p:spPr>
        <p:txBody>
          <a:bodyPr spcFirstLastPara="1" wrap="square" lIns="91425" tIns="45700" rIns="91425" bIns="45700" anchor="t" anchorCtr="0">
            <a:noAutofit/>
          </a:bodyPr>
          <a:lstStyle/>
          <a:p>
            <a:pPr algn="ctr"/>
            <a:r>
              <a:rPr lang="en-US" sz="2800" b="1" dirty="0">
                <a:solidFill>
                  <a:schemeClr val="dk1"/>
                </a:solidFill>
                <a:latin typeface="Arial" panose="020B0604020202020204" pitchFamily="34" charset="0"/>
                <a:ea typeface="Times New Roman"/>
                <a:cs typeface="Arial" panose="020B0604020202020204" pitchFamily="34" charset="0"/>
                <a:sym typeface="Times New Roman"/>
              </a:rPr>
              <a:t>False Descriptions and Social Responses</a:t>
            </a:r>
            <a:endParaRPr dirty="0">
              <a:latin typeface="Arial" panose="020B0604020202020204" pitchFamily="34" charset="0"/>
              <a:cs typeface="Arial" panose="020B0604020202020204" pitchFamily="34" charset="0"/>
            </a:endParaRPr>
          </a:p>
          <a:p>
            <a:endParaRPr sz="2000" dirty="0">
              <a:solidFill>
                <a:schemeClr val="dk1"/>
              </a:solidFill>
              <a:latin typeface="Arial" panose="020B0604020202020204" pitchFamily="34" charset="0"/>
              <a:ea typeface="Times New Roman"/>
              <a:cs typeface="Arial" panose="020B0604020202020204" pitchFamily="34" charset="0"/>
              <a:sym typeface="Times New Roman"/>
            </a:endParaRPr>
          </a:p>
          <a:p>
            <a:endParaRPr sz="2000" dirty="0">
              <a:solidFill>
                <a:schemeClr val="dk1"/>
              </a:solidFill>
              <a:latin typeface="Arial" panose="020B0604020202020204" pitchFamily="34" charset="0"/>
              <a:ea typeface="Times New Roman"/>
              <a:cs typeface="Arial" panose="020B0604020202020204" pitchFamily="34" charset="0"/>
              <a:sym typeface="Times New Roman"/>
            </a:endParaRPr>
          </a:p>
          <a:p>
            <a:r>
              <a:rPr lang="en-US" sz="2000" dirty="0">
                <a:solidFill>
                  <a:schemeClr val="dk1"/>
                </a:solidFill>
                <a:latin typeface="Arial" panose="020B0604020202020204" pitchFamily="34" charset="0"/>
                <a:ea typeface="Times New Roman"/>
                <a:cs typeface="Arial" panose="020B0604020202020204" pitchFamily="34" charset="0"/>
                <a:sym typeface="Times New Roman"/>
              </a:rPr>
              <a:t>Negative social responses are built on false and prejudicial descriptions.</a:t>
            </a:r>
            <a:endParaRPr dirty="0">
              <a:latin typeface="Arial" panose="020B0604020202020204" pitchFamily="34" charset="0"/>
              <a:cs typeface="Arial" panose="020B0604020202020204" pitchFamily="34" charset="0"/>
            </a:endParaRPr>
          </a:p>
          <a:p>
            <a:endParaRPr sz="2000" dirty="0">
              <a:solidFill>
                <a:schemeClr val="dk1"/>
              </a:solidFill>
              <a:latin typeface="Arial" panose="020B0604020202020204" pitchFamily="34" charset="0"/>
              <a:ea typeface="Times New Roman"/>
              <a:cs typeface="Arial" panose="020B0604020202020204" pitchFamily="34" charset="0"/>
              <a:sym typeface="Times New Roman"/>
            </a:endParaRPr>
          </a:p>
          <a:p>
            <a:r>
              <a:rPr lang="en-US" sz="2000" dirty="0">
                <a:solidFill>
                  <a:schemeClr val="dk1"/>
                </a:solidFill>
                <a:latin typeface="Arial" panose="020B0604020202020204" pitchFamily="34" charset="0"/>
                <a:ea typeface="Times New Roman"/>
                <a:cs typeface="Arial" panose="020B0604020202020204" pitchFamily="34" charset="0"/>
                <a:sym typeface="Times New Roman"/>
              </a:rPr>
              <a:t>Research shows that violent crimes, victims, offenders are often misrepresented in criminal justice, media, mental health, and so on.</a:t>
            </a:r>
            <a:endParaRPr dirty="0">
              <a:latin typeface="Arial" panose="020B0604020202020204" pitchFamily="34" charset="0"/>
              <a:cs typeface="Arial" panose="020B0604020202020204" pitchFamily="34" charset="0"/>
            </a:endParaRPr>
          </a:p>
          <a:p>
            <a:endParaRPr sz="2000" dirty="0">
              <a:solidFill>
                <a:schemeClr val="dk1"/>
              </a:solidFill>
              <a:latin typeface="Arial" panose="020B0604020202020204" pitchFamily="34" charset="0"/>
              <a:ea typeface="Times New Roman"/>
              <a:cs typeface="Arial" panose="020B0604020202020204" pitchFamily="34" charset="0"/>
              <a:sym typeface="Times New Roman"/>
            </a:endParaRPr>
          </a:p>
          <a:p>
            <a:pPr marL="342900" indent="-342900">
              <a:buClr>
                <a:schemeClr val="dk1"/>
              </a:buClr>
              <a:buSzPts val="2000"/>
              <a:buFont typeface="Arial"/>
              <a:buChar char="•"/>
            </a:pPr>
            <a:r>
              <a:rPr lang="en-US" sz="2000" dirty="0">
                <a:solidFill>
                  <a:schemeClr val="dk1"/>
                </a:solidFill>
                <a:latin typeface="Arial" panose="020B0604020202020204" pitchFamily="34" charset="0"/>
                <a:ea typeface="Times New Roman"/>
                <a:cs typeface="Arial" panose="020B0604020202020204" pitchFamily="34" charset="0"/>
                <a:sym typeface="Times New Roman"/>
              </a:rPr>
              <a:t>Although victims invariably respond and resist, they are often portrayed as passive or only as affected or impacted.</a:t>
            </a:r>
            <a:endParaRPr dirty="0">
              <a:latin typeface="Arial" panose="020B0604020202020204" pitchFamily="34" charset="0"/>
              <a:cs typeface="Arial" panose="020B0604020202020204" pitchFamily="34" charset="0"/>
            </a:endParaRPr>
          </a:p>
          <a:p>
            <a:pPr marL="342900" indent="-215900">
              <a:buClr>
                <a:schemeClr val="dk1"/>
              </a:buClr>
              <a:buSzPts val="2000"/>
            </a:pPr>
            <a:endParaRPr sz="2000" dirty="0">
              <a:solidFill>
                <a:schemeClr val="dk1"/>
              </a:solidFill>
              <a:latin typeface="Arial" panose="020B0604020202020204" pitchFamily="34" charset="0"/>
              <a:ea typeface="Times New Roman"/>
              <a:cs typeface="Arial" panose="020B0604020202020204" pitchFamily="34" charset="0"/>
              <a:sym typeface="Times New Roman"/>
            </a:endParaRPr>
          </a:p>
          <a:p>
            <a:pPr marL="342900" indent="-342900">
              <a:buClr>
                <a:schemeClr val="dk1"/>
              </a:buClr>
              <a:buSzPts val="2000"/>
              <a:buFont typeface="Arial"/>
              <a:buChar char="•"/>
            </a:pPr>
            <a:r>
              <a:rPr lang="en-US" sz="2000" dirty="0">
                <a:solidFill>
                  <a:schemeClr val="dk1"/>
                </a:solidFill>
                <a:latin typeface="Arial" panose="020B0604020202020204" pitchFamily="34" charset="0"/>
                <a:ea typeface="Times New Roman"/>
                <a:cs typeface="Arial" panose="020B0604020202020204" pitchFamily="34" charset="0"/>
                <a:sym typeface="Times New Roman"/>
              </a:rPr>
              <a:t>Although violence is deliberate, offenders are often portrayed as out of control, helpless victims of their biology or emotions.</a:t>
            </a:r>
            <a:endParaRPr dirty="0">
              <a:latin typeface="Arial" panose="020B0604020202020204" pitchFamily="34" charset="0"/>
              <a:cs typeface="Arial" panose="020B0604020202020204" pitchFamily="34" charset="0"/>
            </a:endParaRPr>
          </a:p>
          <a:p>
            <a:pPr marL="342900" indent="-215900">
              <a:buClr>
                <a:schemeClr val="dk1"/>
              </a:buClr>
              <a:buSzPts val="2000"/>
            </a:pPr>
            <a:endParaRPr sz="2000" dirty="0">
              <a:solidFill>
                <a:schemeClr val="dk1"/>
              </a:solidFill>
              <a:latin typeface="Arial" panose="020B0604020202020204" pitchFamily="34" charset="0"/>
              <a:ea typeface="Times New Roman"/>
              <a:cs typeface="Arial" panose="020B0604020202020204" pitchFamily="34" charset="0"/>
              <a:sym typeface="Times New Roman"/>
            </a:endParaRPr>
          </a:p>
          <a:p>
            <a:pPr marL="342900" indent="-342900">
              <a:buClr>
                <a:schemeClr val="dk1"/>
              </a:buClr>
              <a:buSzPts val="2000"/>
              <a:buFont typeface="Arial"/>
              <a:buChar char="•"/>
            </a:pPr>
            <a:r>
              <a:rPr lang="en-US" sz="2000" dirty="0">
                <a:solidFill>
                  <a:schemeClr val="dk1"/>
                </a:solidFill>
                <a:latin typeface="Arial" panose="020B0604020202020204" pitchFamily="34" charset="0"/>
                <a:ea typeface="Times New Roman"/>
                <a:cs typeface="Arial" panose="020B0604020202020204" pitchFamily="34" charset="0"/>
                <a:sym typeface="Times New Roman"/>
              </a:rPr>
              <a:t>And, although violence is unilateral, it is often portrayed as mutual. </a:t>
            </a:r>
            <a:endParaRPr dirty="0">
              <a:latin typeface="Arial" panose="020B0604020202020204" pitchFamily="34" charset="0"/>
              <a:cs typeface="Arial" panose="020B0604020202020204" pitchFamily="34" charset="0"/>
            </a:endParaRPr>
          </a:p>
          <a:p>
            <a:endParaRPr sz="2000" dirty="0">
              <a:solidFill>
                <a:schemeClr val="dk1"/>
              </a:solidFill>
              <a:latin typeface="Times New Roman"/>
              <a:ea typeface="Times New Roman"/>
              <a:cs typeface="Times New Roman"/>
              <a:sym typeface="Times New Roman"/>
            </a:endParaRPr>
          </a:p>
        </p:txBody>
      </p:sp>
      <p:pic>
        <p:nvPicPr>
          <p:cNvPr id="3" name="Picture 2">
            <a:extLst>
              <a:ext uri="{FF2B5EF4-FFF2-40B4-BE49-F238E27FC236}">
                <a16:creationId xmlns:a16="http://schemas.microsoft.com/office/drawing/2014/main" id="{11EBACB9-C44B-8A1E-DDA8-8594E424C1E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4052455" cy="6858000"/>
          </a:xfrm>
          <a:prstGeom prst="rect">
            <a:avLst/>
          </a:prstGeom>
        </p:spPr>
      </p:pic>
    </p:spTree>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14CA6BE-EFDE-781D-0DBC-B8DB28A61BD6}"/>
              </a:ext>
            </a:extLst>
          </p:cNvPr>
          <p:cNvSpPr txBox="1"/>
          <p:nvPr/>
        </p:nvSpPr>
        <p:spPr>
          <a:xfrm>
            <a:off x="1058779" y="959093"/>
            <a:ext cx="9894769" cy="4644028"/>
          </a:xfrm>
          <a:prstGeom prst="rect">
            <a:avLst/>
          </a:prstGeom>
          <a:noFill/>
        </p:spPr>
        <p:txBody>
          <a:bodyPr wrap="square">
            <a:spAutoFit/>
          </a:bodyPr>
          <a:lstStyle/>
          <a:p>
            <a:pPr marL="0" marR="0" fontAlgn="base">
              <a:lnSpc>
                <a:spcPts val="2100"/>
              </a:lnSpc>
            </a:pPr>
            <a:r>
              <a:rPr lang="en-US" sz="2400" dirty="0">
                <a:solidFill>
                  <a:srgbClr val="333333"/>
                </a:solidFill>
                <a:effectLst/>
                <a:latin typeface="Arial" panose="020B0604020202020204" pitchFamily="34" charset="0"/>
                <a:ea typeface="Times New Roman" panose="02020603050405020304" pitchFamily="18" charset="0"/>
                <a:cs typeface="Arial" panose="020B0604020202020204" pitchFamily="34" charset="0"/>
              </a:rPr>
              <a:t>On 5 November 1881, about 1600 volunteers and Constabulary Field Force troops marched on </a:t>
            </a:r>
            <a:r>
              <a:rPr lang="en-US" sz="2400" dirty="0" err="1">
                <a:solidFill>
                  <a:srgbClr val="333333"/>
                </a:solidFill>
                <a:effectLst/>
                <a:latin typeface="Arial" panose="020B0604020202020204" pitchFamily="34" charset="0"/>
                <a:ea typeface="Times New Roman" panose="02020603050405020304" pitchFamily="18" charset="0"/>
                <a:cs typeface="Arial" panose="020B0604020202020204" pitchFamily="34" charset="0"/>
              </a:rPr>
              <a:t>Parihaka</a:t>
            </a:r>
            <a:r>
              <a:rPr lang="en-US" sz="2400" dirty="0">
                <a:solidFill>
                  <a:srgbClr val="333333"/>
                </a:solidFill>
                <a:effectLst/>
                <a:latin typeface="Arial" panose="020B0604020202020204" pitchFamily="34" charset="0"/>
                <a:ea typeface="Times New Roman" panose="02020603050405020304" pitchFamily="18" charset="0"/>
                <a:cs typeface="Arial" panose="020B0604020202020204" pitchFamily="34" charset="0"/>
              </a:rPr>
              <a:t>. Several thousand Māori sat quietly on the marae as singing children greeted the force led by Native Minister John Bryce. </a:t>
            </a:r>
          </a:p>
          <a:p>
            <a:pPr marL="0" marR="0" fontAlgn="base">
              <a:lnSpc>
                <a:spcPts val="2100"/>
              </a:lnSpc>
            </a:pPr>
            <a:endParaRPr lang="en-US" sz="2400" dirty="0">
              <a:solidFill>
                <a:srgbClr val="333333"/>
              </a:solidFill>
              <a:latin typeface="Arial" panose="020B0604020202020204" pitchFamily="34" charset="0"/>
              <a:ea typeface="Times New Roman" panose="02020603050405020304" pitchFamily="18" charset="0"/>
              <a:cs typeface="Arial" panose="020B0604020202020204" pitchFamily="34" charset="0"/>
            </a:endParaRPr>
          </a:p>
          <a:p>
            <a:pPr marL="0" marR="0" fontAlgn="base">
              <a:lnSpc>
                <a:spcPts val="2100"/>
              </a:lnSpc>
            </a:pPr>
            <a:r>
              <a:rPr lang="en-US" sz="2400" dirty="0">
                <a:solidFill>
                  <a:srgbClr val="333333"/>
                </a:solidFill>
                <a:effectLst/>
                <a:latin typeface="Arial" panose="020B0604020202020204" pitchFamily="34" charset="0"/>
                <a:ea typeface="Times New Roman" panose="02020603050405020304" pitchFamily="18" charset="0"/>
                <a:cs typeface="Arial" panose="020B0604020202020204" pitchFamily="34" charset="0"/>
              </a:rPr>
              <a:t>A Whanganui farmer had fought in the campaign against </a:t>
            </a:r>
            <a:r>
              <a:rPr lang="en-US" sz="2400" dirty="0" err="1">
                <a:solidFill>
                  <a:srgbClr val="333333"/>
                </a:solidFill>
                <a:effectLst/>
                <a:latin typeface="Arial" panose="020B0604020202020204" pitchFamily="34" charset="0"/>
                <a:ea typeface="Times New Roman" panose="02020603050405020304" pitchFamily="18" charset="0"/>
                <a:cs typeface="Arial" panose="020B0604020202020204" pitchFamily="34" charset="0"/>
              </a:rPr>
              <a:t>Tītokowaru</a:t>
            </a:r>
            <a:r>
              <a:rPr lang="en-US" sz="2400" dirty="0">
                <a:solidFill>
                  <a:srgbClr val="333333"/>
                </a:solidFill>
                <a:effectLst/>
                <a:latin typeface="Arial" panose="020B0604020202020204" pitchFamily="34" charset="0"/>
                <a:ea typeface="Times New Roman" panose="02020603050405020304" pitchFamily="18" charset="0"/>
                <a:cs typeface="Arial" panose="020B0604020202020204" pitchFamily="34" charset="0"/>
              </a:rPr>
              <a:t> and viewed </a:t>
            </a:r>
            <a:r>
              <a:rPr lang="en-US" sz="2400" dirty="0" err="1">
                <a:solidFill>
                  <a:srgbClr val="333333"/>
                </a:solidFill>
                <a:effectLst/>
                <a:latin typeface="Arial" panose="020B0604020202020204" pitchFamily="34" charset="0"/>
                <a:ea typeface="Times New Roman" panose="02020603050405020304" pitchFamily="18" charset="0"/>
                <a:cs typeface="Arial" panose="020B0604020202020204" pitchFamily="34" charset="0"/>
              </a:rPr>
              <a:t>Parihaka</a:t>
            </a:r>
            <a:r>
              <a:rPr lang="en-US" sz="2400" dirty="0">
                <a:solidFill>
                  <a:srgbClr val="333333"/>
                </a:solidFill>
                <a:effectLst/>
                <a:latin typeface="Arial" panose="020B0604020202020204" pitchFamily="34" charset="0"/>
                <a:ea typeface="Times New Roman" panose="02020603050405020304" pitchFamily="18" charset="0"/>
                <a:cs typeface="Arial" panose="020B0604020202020204" pitchFamily="34" charset="0"/>
              </a:rPr>
              <a:t> as a ‘headquarters of fanaticism and disaffection’. Bryce ordered the arrest of </a:t>
            </a:r>
            <a:r>
              <a:rPr lang="en-US" sz="2400" dirty="0" err="1">
                <a:solidFill>
                  <a:srgbClr val="333333"/>
                </a:solidFill>
                <a:effectLst/>
                <a:latin typeface="Arial" panose="020B0604020202020204" pitchFamily="34" charset="0"/>
                <a:ea typeface="Times New Roman" panose="02020603050405020304" pitchFamily="18" charset="0"/>
                <a:cs typeface="Arial" panose="020B0604020202020204" pitchFamily="34" charset="0"/>
              </a:rPr>
              <a:t>Parihaka’s</a:t>
            </a:r>
            <a:r>
              <a:rPr lang="en-US" sz="2400" dirty="0">
                <a:solidFill>
                  <a:srgbClr val="333333"/>
                </a:solidFill>
                <a:effectLst/>
                <a:latin typeface="Arial" panose="020B0604020202020204" pitchFamily="34" charset="0"/>
                <a:ea typeface="Times New Roman" panose="02020603050405020304" pitchFamily="18" charset="0"/>
                <a:cs typeface="Arial" panose="020B0604020202020204" pitchFamily="34" charset="0"/>
              </a:rPr>
              <a:t> leaders, the destruction of much of the village and the dispersal of most of its inhabitants. </a:t>
            </a:r>
            <a:r>
              <a:rPr lang="en-US" sz="2400" dirty="0">
                <a:solidFill>
                  <a:srgbClr val="333333"/>
                </a:solidFill>
                <a:latin typeface="Arial" panose="020B0604020202020204" pitchFamily="34" charset="0"/>
                <a:ea typeface="Times New Roman" panose="02020603050405020304" pitchFamily="18" charset="0"/>
                <a:cs typeface="Arial" panose="020B0604020202020204" pitchFamily="34" charset="0"/>
              </a:rPr>
              <a:t>Many</a:t>
            </a:r>
            <a:r>
              <a:rPr lang="en-US" sz="2400" dirty="0">
                <a:solidFill>
                  <a:srgbClr val="333333"/>
                </a:solidFill>
                <a:effectLst/>
                <a:latin typeface="Arial" panose="020B0604020202020204" pitchFamily="34" charset="0"/>
                <a:ea typeface="Times New Roman" panose="02020603050405020304" pitchFamily="18" charset="0"/>
                <a:cs typeface="Arial" panose="020B0604020202020204" pitchFamily="34" charset="0"/>
              </a:rPr>
              <a:t> women were raped by troops, with some bearing children as a result.</a:t>
            </a:r>
          </a:p>
          <a:p>
            <a:pPr marL="0" marR="0" fontAlgn="base">
              <a:lnSpc>
                <a:spcPts val="2100"/>
              </a:lnSpc>
            </a:pPr>
            <a:endParaRPr lang="en-US" sz="2400" dirty="0">
              <a:effectLst/>
              <a:latin typeface="Arial" panose="020B0604020202020204" pitchFamily="34" charset="0"/>
              <a:ea typeface="Times New Roman" panose="02020603050405020304" pitchFamily="18" charset="0"/>
              <a:cs typeface="Arial" panose="020B0604020202020204" pitchFamily="34" charset="0"/>
            </a:endParaRPr>
          </a:p>
          <a:p>
            <a:pPr marL="0" marR="0" algn="l" fontAlgn="base">
              <a:lnSpc>
                <a:spcPts val="2100"/>
              </a:lnSpc>
            </a:pPr>
            <a:r>
              <a:rPr lang="en-US" sz="2400" dirty="0">
                <a:solidFill>
                  <a:srgbClr val="333333"/>
                </a:solidFill>
                <a:effectLst/>
                <a:latin typeface="Arial" panose="020B0604020202020204" pitchFamily="34" charset="0"/>
                <a:ea typeface="Times New Roman" panose="02020603050405020304" pitchFamily="18" charset="0"/>
                <a:cs typeface="Arial" panose="020B0604020202020204" pitchFamily="34" charset="0"/>
              </a:rPr>
              <a:t>Pressmen, officially banned from the scene by Bryce, were ambivalent about the government’s actions, but most colonists approved of them. The government managed to delay for several years the publication in New Zealand of the official documents relating to these events.</a:t>
            </a:r>
          </a:p>
          <a:p>
            <a:pPr marL="0" marR="0" algn="l" fontAlgn="base">
              <a:lnSpc>
                <a:spcPts val="2100"/>
              </a:lnSpc>
            </a:pPr>
            <a:endParaRPr lang="en-US" sz="2400" dirty="0">
              <a:solidFill>
                <a:srgbClr val="333333"/>
              </a:solidFill>
              <a:latin typeface="Arial" panose="020B0604020202020204" pitchFamily="34" charset="0"/>
              <a:ea typeface="Times New Roman" panose="02020603050405020304" pitchFamily="18" charset="0"/>
              <a:cs typeface="Arial" panose="020B0604020202020204" pitchFamily="34" charset="0"/>
            </a:endParaRPr>
          </a:p>
          <a:p>
            <a:pPr marL="0" marR="0" algn="l" fontAlgn="base">
              <a:lnSpc>
                <a:spcPts val="2100"/>
              </a:lnSpc>
            </a:pPr>
            <a:r>
              <a:rPr lang="en-US" sz="1400" dirty="0">
                <a:solidFill>
                  <a:srgbClr val="333333"/>
                </a:solidFill>
                <a:latin typeface="Arial" panose="020B0604020202020204" pitchFamily="34" charset="0"/>
                <a:ea typeface="Times New Roman" panose="02020603050405020304" pitchFamily="18" charset="0"/>
                <a:cs typeface="Arial" panose="020B0604020202020204" pitchFamily="34" charset="0"/>
              </a:rPr>
              <a:t>                                                                                           (“Invasion of pacifist settlement </a:t>
            </a:r>
            <a:r>
              <a:rPr lang="en-US" sz="1400" dirty="0" err="1">
                <a:solidFill>
                  <a:srgbClr val="333333"/>
                </a:solidFill>
                <a:latin typeface="Arial" panose="020B0604020202020204" pitchFamily="34" charset="0"/>
                <a:ea typeface="Times New Roman" panose="02020603050405020304" pitchFamily="18" charset="0"/>
                <a:cs typeface="Arial" panose="020B0604020202020204" pitchFamily="34" charset="0"/>
              </a:rPr>
              <a:t>Parihaka</a:t>
            </a:r>
            <a:r>
              <a:rPr lang="en-US" sz="1400" dirty="0">
                <a:solidFill>
                  <a:srgbClr val="333333"/>
                </a:solidFill>
                <a:latin typeface="Arial" panose="020B0604020202020204" pitchFamily="34" charset="0"/>
                <a:ea typeface="Times New Roman" panose="02020603050405020304" pitchFamily="18" charset="0"/>
                <a:cs typeface="Arial" panose="020B0604020202020204" pitchFamily="34" charset="0"/>
              </a:rPr>
              <a:t>”; n</a:t>
            </a:r>
            <a:r>
              <a:rPr lang="en-US" sz="1400" dirty="0">
                <a:solidFill>
                  <a:srgbClr val="333333"/>
                </a:solidFill>
                <a:effectLst/>
                <a:latin typeface="Arial" panose="020B0604020202020204" pitchFamily="34" charset="0"/>
                <a:ea typeface="Times New Roman" panose="02020603050405020304" pitchFamily="18" charset="0"/>
                <a:cs typeface="Arial" panose="020B0604020202020204" pitchFamily="34" charset="0"/>
              </a:rPr>
              <a:t>zhistory.govt.nz, 2022)</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25840437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36F7EBD758FB646A4C4B73D4B6DA407" ma:contentTypeVersion="15" ma:contentTypeDescription="Create a new document." ma:contentTypeScope="" ma:versionID="3147a250191038476e4413bc97cf8e0b">
  <xsd:schema xmlns:xsd="http://www.w3.org/2001/XMLSchema" xmlns:xs="http://www.w3.org/2001/XMLSchema" xmlns:p="http://schemas.microsoft.com/office/2006/metadata/properties" xmlns:ns2="20e1632a-1c72-48c6-9750-e86b8375f91a" xmlns:ns3="ea74369a-d951-44ce-bff1-fe0e017895d2" targetNamespace="http://schemas.microsoft.com/office/2006/metadata/properties" ma:root="true" ma:fieldsID="6cc108f5555a55ffd4caa1af51247b9a" ns2:_="" ns3:_="">
    <xsd:import namespace="20e1632a-1c72-48c6-9750-e86b8375f91a"/>
    <xsd:import namespace="ea74369a-d951-44ce-bff1-fe0e017895d2"/>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3:SharedWithUsers" minOccurs="0"/>
                <xsd:element ref="ns3:SharedWithDetail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0e1632a-1c72-48c6-9750-e86b8375f91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f8381b0b-0c45-4a05-b289-211872b1ee62"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ea74369a-d951-44ce-bff1-fe0e017895d2"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ea02446b-021e-4dd2-b785-86016952cb8e}" ma:internalName="TaxCatchAll" ma:showField="CatchAllData" ma:web="ea74369a-d951-44ce-bff1-fe0e017895d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ea74369a-d951-44ce-bff1-fe0e017895d2" xsi:nil="true"/>
    <lcf76f155ced4ddcb4097134ff3c332f xmlns="20e1632a-1c72-48c6-9750-e86b8375f91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0DE7063-DAE7-46EC-8AAA-9995B39F64A1}"/>
</file>

<file path=customXml/itemProps2.xml><?xml version="1.0" encoding="utf-8"?>
<ds:datastoreItem xmlns:ds="http://schemas.openxmlformats.org/officeDocument/2006/customXml" ds:itemID="{3EFF5FCE-466A-48B6-91C6-B6FCEE80FBCA}"/>
</file>

<file path=customXml/itemProps3.xml><?xml version="1.0" encoding="utf-8"?>
<ds:datastoreItem xmlns:ds="http://schemas.openxmlformats.org/officeDocument/2006/customXml" ds:itemID="{3D1A9847-3A00-4BDF-9882-C49CAD25099C}"/>
</file>

<file path=docProps/app.xml><?xml version="1.0" encoding="utf-8"?>
<Properties xmlns="http://schemas.openxmlformats.org/officeDocument/2006/extended-properties" xmlns:vt="http://schemas.openxmlformats.org/officeDocument/2006/docPropsVTypes">
  <Template>Office Theme</Template>
  <TotalTime>1749</TotalTime>
  <Words>1384</Words>
  <Application>Microsoft Office PowerPoint</Application>
  <PresentationFormat>Widescreen</PresentationFormat>
  <Paragraphs>115</Paragraphs>
  <Slides>17</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Calibri Light</vt:lpstr>
      <vt:lpstr>Helvetica</vt:lpstr>
      <vt:lpstr>Times New Roman</vt:lpstr>
      <vt:lpstr>Office Theme</vt:lpstr>
      <vt:lpstr>Telling it like it isn’t  </vt:lpstr>
      <vt:lpstr>A critical analysis of language</vt:lpstr>
      <vt:lpstr>(Example 1) An account of sexualised violence</vt:lpstr>
      <vt:lpstr>                           Four Discursive Operations of Language To Benefit Perpetrators &amp; the Status Quo</vt:lpstr>
      <vt:lpstr>What is resistance?</vt:lpstr>
      <vt:lpstr> Second account of sexualized assault  </vt:lpstr>
      <vt:lpstr>       Reversing the Four Discursive Operations of Language The Language of Resistance: Truth telling</vt:lpstr>
      <vt:lpstr>PowerPoint Presentation</vt:lpstr>
      <vt:lpstr>PowerPoint Presentation</vt:lpstr>
      <vt:lpstr>       Reversing the Four Discursive Operations of Language The Language of Resistance: Truth telling</vt:lpstr>
      <vt:lpstr>PowerPoint Presentation</vt:lpstr>
      <vt:lpstr>How we use language when we talk about violence is important...  “Telling it like it isn’t” often uses language that relies on juxtapositions, superfluous obfuscation and oxymorons  </vt:lpstr>
      <vt:lpstr>A Canadian genius once said…   If you hit  someone with a frying pan… you don’t call it cooking </vt:lpstr>
      <vt:lpstr>PowerPoint Presentation</vt:lpstr>
      <vt:lpstr>The Language of  Impacts &amp; Effects vs  the Language of Resistance &amp; Responses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whakapapa of violence and  healing</dc:title>
  <dc:creator>Donny Riki</dc:creator>
  <cp:lastModifiedBy>Phil Peters</cp:lastModifiedBy>
  <cp:revision>30</cp:revision>
  <dcterms:created xsi:type="dcterms:W3CDTF">2022-10-17T06:51:11Z</dcterms:created>
  <dcterms:modified xsi:type="dcterms:W3CDTF">2022-12-16T01:14:27Z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0x010100636F7EBD758FB646A4C4B73D4B6DA407</vt:lpwstr>
  </property>
</Properties>
</file>